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7" r:id="rId2"/>
    <p:sldId id="324" r:id="rId3"/>
    <p:sldId id="297" r:id="rId4"/>
    <p:sldId id="269" r:id="rId5"/>
    <p:sldId id="306" r:id="rId6"/>
    <p:sldId id="260" r:id="rId7"/>
    <p:sldId id="316" r:id="rId8"/>
    <p:sldId id="261" r:id="rId9"/>
    <p:sldId id="284" r:id="rId10"/>
    <p:sldId id="262" r:id="rId11"/>
    <p:sldId id="282" r:id="rId12"/>
    <p:sldId id="308"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uritz, Rebekah" initials="RLT" lastIdx="7" clrIdx="0">
    <p:extLst>
      <p:ext uri="{19B8F6BF-5375-455C-9EA6-DF929625EA0E}">
        <p15:presenceInfo xmlns:p15="http://schemas.microsoft.com/office/powerpoint/2012/main" userId="Tauritz, Rebekah" providerId="None"/>
      </p:ext>
    </p:extLst>
  </p:cmAuthor>
  <p:cmAuthor id="2" name="Anne Krale" initials="AK" lastIdx="2" clrIdx="1">
    <p:extLst>
      <p:ext uri="{19B8F6BF-5375-455C-9EA6-DF929625EA0E}">
        <p15:presenceInfo xmlns:p15="http://schemas.microsoft.com/office/powerpoint/2012/main" userId="c48ae5df2c44762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562C"/>
    <a:srgbClr val="D1FC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5226" autoAdjust="0"/>
  </p:normalViewPr>
  <p:slideViewPr>
    <p:cSldViewPr snapToGrid="0">
      <p:cViewPr varScale="1">
        <p:scale>
          <a:sx n="86" d="100"/>
          <a:sy n="86" d="100"/>
        </p:scale>
        <p:origin x="139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4C829-EB76-4E8E-93C6-163FB074CC25}" type="datetimeFigureOut">
              <a:rPr lang="nl-NL" smtClean="0"/>
              <a:t>1-7-2022</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9E6E8-4B6E-428F-A73B-2994A1027300}" type="slidenum">
              <a:rPr lang="nl-NL" smtClean="0"/>
              <a:t>‹nr.›</a:t>
            </a:fld>
            <a:endParaRPr lang="nl-NL"/>
          </a:p>
        </p:txBody>
      </p:sp>
    </p:spTree>
    <p:extLst>
      <p:ext uri="{BB962C8B-B14F-4D97-AF65-F5344CB8AC3E}">
        <p14:creationId xmlns:p14="http://schemas.microsoft.com/office/powerpoint/2010/main" val="391703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E79E6E8-4B6E-428F-A73B-2994A1027300}" type="slidenum">
              <a:rPr lang="nl-NL" smtClean="0"/>
              <a:t>1</a:t>
            </a:fld>
            <a:endParaRPr lang="nl-NL"/>
          </a:p>
        </p:txBody>
      </p:sp>
    </p:spTree>
    <p:extLst>
      <p:ext uri="{BB962C8B-B14F-4D97-AF65-F5344CB8AC3E}">
        <p14:creationId xmlns:p14="http://schemas.microsoft.com/office/powerpoint/2010/main" val="1108777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79E6E8-4B6E-428F-A73B-2994A102730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780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E79E6E8-4B6E-428F-A73B-2994A1027300}" type="slidenum">
              <a:rPr lang="nl-NL" smtClean="0"/>
              <a:t>13</a:t>
            </a:fld>
            <a:endParaRPr lang="nl-NL"/>
          </a:p>
        </p:txBody>
      </p:sp>
    </p:spTree>
    <p:extLst>
      <p:ext uri="{BB962C8B-B14F-4D97-AF65-F5344CB8AC3E}">
        <p14:creationId xmlns:p14="http://schemas.microsoft.com/office/powerpoint/2010/main" val="309362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Demonstratie dieren voor biodiversiteit. Hier start de les mee. De vraag is, wat die biodiversiteit is die de dieren zo belangrijk vinden. De leerkracht legt uit dat “bio” uit het Grieks komt en </a:t>
            </a:r>
            <a:r>
              <a:rPr lang="nl-NL" b="1" dirty="0"/>
              <a:t>leven</a:t>
            </a:r>
            <a:r>
              <a:rPr lang="nl-NL" dirty="0"/>
              <a:t> betekent. “Divers” betekent </a:t>
            </a:r>
            <a:r>
              <a:rPr lang="nl-NL" b="1" dirty="0"/>
              <a:t>verschillend</a:t>
            </a:r>
            <a:r>
              <a:rPr lang="nl-NL" dirty="0"/>
              <a:t>. In de </a:t>
            </a:r>
            <a:r>
              <a:rPr lang="nl-NL"/>
              <a:t>komende informatiecartoons </a:t>
            </a:r>
            <a:r>
              <a:rPr lang="nl-NL" dirty="0"/>
              <a:t>wordt het begrip verder </a:t>
            </a:r>
          </a:p>
        </p:txBody>
      </p:sp>
      <p:sp>
        <p:nvSpPr>
          <p:cNvPr id="4" name="Tijdelijke aanduiding voor dianummer 3"/>
          <p:cNvSpPr>
            <a:spLocks noGrp="1"/>
          </p:cNvSpPr>
          <p:nvPr>
            <p:ph type="sldNum" sz="quarter" idx="10"/>
          </p:nvPr>
        </p:nvSpPr>
        <p:spPr/>
        <p:txBody>
          <a:bodyPr/>
          <a:lstStyle/>
          <a:p>
            <a:fld id="{56F7700E-BE53-43C9-B100-0A901E87D6B7}" type="slidenum">
              <a:rPr lang="nl-NL" smtClean="0"/>
              <a:t>4</a:t>
            </a:fld>
            <a:endParaRPr lang="nl-NL"/>
          </a:p>
        </p:txBody>
      </p:sp>
    </p:spTree>
    <p:extLst>
      <p:ext uri="{BB962C8B-B14F-4D97-AF65-F5344CB8AC3E}">
        <p14:creationId xmlns:p14="http://schemas.microsoft.com/office/powerpoint/2010/main" val="2359887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E79E6E8-4B6E-428F-A73B-2994A1027300}" type="slidenum">
              <a:rPr lang="nl-NL" smtClean="0"/>
              <a:t>5</a:t>
            </a:fld>
            <a:endParaRPr lang="nl-NL"/>
          </a:p>
        </p:txBody>
      </p:sp>
    </p:spTree>
    <p:extLst>
      <p:ext uri="{BB962C8B-B14F-4D97-AF65-F5344CB8AC3E}">
        <p14:creationId xmlns:p14="http://schemas.microsoft.com/office/powerpoint/2010/main" val="912338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Hoe meer verschillen tussen soortgenoten, hoe groter de biodiversiteit binnen de soort.</a:t>
            </a:r>
          </a:p>
          <a:p>
            <a:endParaRPr lang="nl-NL" dirty="0"/>
          </a:p>
          <a:p>
            <a:endParaRPr lang="nl-NL" dirty="0"/>
          </a:p>
          <a:p>
            <a:r>
              <a:rPr lang="nl-NL" dirty="0"/>
              <a:t>Waarom zou het belangrijk kunnen zijn om binnen een soort te verschillen? En is dat biodiversiteit?</a:t>
            </a:r>
          </a:p>
          <a:p>
            <a:endParaRPr lang="nl-NL" dirty="0"/>
          </a:p>
          <a:p>
            <a:r>
              <a:rPr lang="nl-NL" dirty="0"/>
              <a:t>Door verschillen kunnen dieren overleven.  Biodiversiteit gaat dus over verschillend zijn.</a:t>
            </a:r>
          </a:p>
          <a:p>
            <a:endParaRPr lang="nl-NL" dirty="0"/>
          </a:p>
        </p:txBody>
      </p:sp>
      <p:sp>
        <p:nvSpPr>
          <p:cNvPr id="4" name="Tijdelijke aanduiding voor dianummer 3"/>
          <p:cNvSpPr>
            <a:spLocks noGrp="1"/>
          </p:cNvSpPr>
          <p:nvPr>
            <p:ph type="sldNum" sz="quarter" idx="10"/>
          </p:nvPr>
        </p:nvSpPr>
        <p:spPr/>
        <p:txBody>
          <a:bodyPr/>
          <a:lstStyle/>
          <a:p>
            <a:fld id="{56F7700E-BE53-43C9-B100-0A901E87D6B7}" type="slidenum">
              <a:rPr lang="nl-NL" smtClean="0"/>
              <a:t>6</a:t>
            </a:fld>
            <a:endParaRPr lang="nl-NL"/>
          </a:p>
        </p:txBody>
      </p:sp>
    </p:spTree>
    <p:extLst>
      <p:ext uri="{BB962C8B-B14F-4D97-AF65-F5344CB8AC3E}">
        <p14:creationId xmlns:p14="http://schemas.microsoft.com/office/powerpoint/2010/main" val="581070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Tips voor leerkracht:</a:t>
            </a:r>
          </a:p>
          <a:p>
            <a:endParaRPr lang="nl-NL" dirty="0"/>
          </a:p>
          <a:p>
            <a:r>
              <a:rPr lang="nl-NL" dirty="0"/>
              <a:t>Axolotl is een bijzonder en zeldzaam dier. Het is ook een super interessant beestje waar we veel van hopen te leren. Zo krijgen ze nooit kanker en kunnen ze veel lichaamsdelen compleet vervangen. We hopen veel over ze te leren, zodat we zieke mensen beter kunnen helpen. Wie weet welke andere dieren met bijzondere eigenschappen wel niet verloren gaan, als de biodiversiteit achteruit gaat.</a:t>
            </a:r>
          </a:p>
          <a:p>
            <a:endParaRPr lang="nl-NL" dirty="0"/>
          </a:p>
          <a:p>
            <a:r>
              <a:rPr lang="nl-NL" dirty="0"/>
              <a:t>Onderdeel van voedselweb weghalen kan zorgen dat het web instort, idem dito ecosysteem</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79E6E8-4B6E-428F-A73B-2994A102730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71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Comic Sans MS" panose="030F0702030302020204" pitchFamily="66" charset="0"/>
                <a:ea typeface="Calibri" panose="020F0502020204030204" pitchFamily="34" charset="0"/>
                <a:cs typeface="Times New Roman" panose="02020603050405020304" pitchFamily="18" charset="0"/>
              </a:rPr>
              <a:t>Wat heeft biodiversiteit te maken met relaties tussen levensvormen?</a:t>
            </a:r>
            <a:r>
              <a:rPr lang="nl-NL" sz="700" b="1" dirty="0">
                <a:latin typeface="Verdana" panose="020B060403050404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700" b="1" dirty="0">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u="sng"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Levensvormen</a:t>
            </a:r>
            <a:r>
              <a:rPr lang="nl-NL" sz="8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 zijn alle verschillende soorten dieren, planten, schimmels, virussen en bacteriën.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700" b="1" dirty="0">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Laatste: </a:t>
            </a:r>
            <a:r>
              <a:rPr lang="nl-NL" sz="1200" u="sng"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Relaties</a:t>
            </a:r>
            <a:r>
              <a:rPr lang="nl-NL" sz="12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 hebben te maken met de manier waarop levensvormen zijn verbonden.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Eventueel een apart </a:t>
            </a:r>
            <a:r>
              <a:rPr lang="nl-NL" sz="1200" b="1"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werkblad</a:t>
            </a: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 maken, voor als de leerkracht nog wat extra tijd wil steken in het praten over verschillende soorten relaties. Eentje waar de praatballonnen leeg zijn en de leerlingen zelf relaties kunnen toevoegen. Sommige leerlingen vinden het lastig om op andere relaties dat voedselrelaties te komen. Denk ook aan: </a:t>
            </a:r>
            <a:r>
              <a:rPr lang="nl-NL" sz="1200" i="1"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veiligheid</a:t>
            </a: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 (panda schuilt in bomen, </a:t>
            </a:r>
            <a:r>
              <a:rPr lang="nl-NL" sz="1200" i="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zeepaardjes</a:t>
            </a: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 verstoppen zich tussen het koraal), </a:t>
            </a:r>
            <a:r>
              <a:rPr lang="nl-NL" sz="1200" i="1"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voortplanting</a:t>
            </a: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 (de reuzenpanda verspreidt bamboezaden via hun poep), </a:t>
            </a:r>
            <a:r>
              <a:rPr lang="nl-NL" sz="1200" i="1"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transport</a:t>
            </a: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 </a:t>
            </a:r>
            <a:r>
              <a:rPr lang="nl-NL" sz="1200" i="1"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wonen</a:t>
            </a:r>
            <a:r>
              <a:rPr lang="nl-NL" sz="1200" i="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Tip voor de leerkracht: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dirty="0">
                <a:solidFill>
                  <a:sysClr val="windowText" lastClr="000000"/>
                </a:solidFill>
                <a:ea typeface="Calibri" panose="020F0502020204030204" pitchFamily="34" charset="0"/>
                <a:cs typeface="Times New Roman" panose="02020603050405020304" pitchFamily="18" charset="0"/>
              </a:rPr>
              <a:t>Reuzenpanda’s verspreiden via onze poep de bamboezaden.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Wat zijn relaties?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u="sng" kern="0" dirty="0">
                <a:solidFill>
                  <a:sysClr val="windowText" lastClr="000000"/>
                </a:solidFill>
                <a:ea typeface="Calibri" panose="020F0502020204030204" pitchFamily="34" charset="0"/>
                <a:cs typeface="Times New Roman" panose="02020603050405020304" pitchFamily="18" charset="0"/>
              </a:rPr>
              <a:t>Relaties</a:t>
            </a:r>
            <a:r>
              <a:rPr lang="nl-NL" sz="1200" kern="0" dirty="0">
                <a:solidFill>
                  <a:sysClr val="windowText" lastClr="000000"/>
                </a:solidFill>
                <a:ea typeface="Calibri" panose="020F0502020204030204" pitchFamily="34" charset="0"/>
                <a:cs typeface="Times New Roman" panose="02020603050405020304" pitchFamily="18" charset="0"/>
              </a:rPr>
              <a:t> hebben te maken met de manier waarop levensvormen zijn verbonden. </a:t>
            </a: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Een roofdier heeft een prooi nodig om te overleven. Een planteneter heeft planten nodig om te overleven. Sommige planten hebben planteneters nodig om hun zaden te verspreiden. Sommige relaties zijn leuk. Sommige relaties zijn niet leuk.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dirty="0">
                <a:solidFill>
                  <a:sysClr val="windowText" lastClr="000000"/>
                </a:solidFill>
                <a:ea typeface="Calibri" panose="020F0502020204030204" pitchFamily="34" charset="0"/>
                <a:cs typeface="Times New Roman" panose="02020603050405020304" pitchFamily="18" charset="0"/>
              </a:rPr>
              <a:t>Met de mens hebben we een slechte relatie. Ze willen ons vaak doden.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Wij hebben waterplanten en koraal nodig om ons in te verschuilen. </a:t>
            </a:r>
            <a:r>
              <a:rPr lang="nl-NL" sz="1200" kern="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Zo zien prooidieren ons niet goed en kunnen we onverwacht toe slaan en ze opeten!  Zeepaardje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rPr>
              <a:t>Hoe meer biodiversiteit, hoe meer verschillende levensvormen de kans krijgen om te overleven.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sng" strike="noStrike" kern="1200" cap="none" spc="0" normalizeH="0" baseline="0" noProof="0" dirty="0">
              <a:ln>
                <a:noFill/>
              </a:ln>
              <a:solidFill>
                <a:schemeClr val="tx1"/>
              </a:solidFill>
              <a:effectLst/>
              <a:uLnTx/>
              <a:uFillTx/>
              <a:latin typeface="+mn-lt"/>
              <a:ea typeface="+mn-ea"/>
              <a:cs typeface="+mn-cs"/>
            </a:endParaRPr>
          </a:p>
        </p:txBody>
      </p:sp>
      <p:sp>
        <p:nvSpPr>
          <p:cNvPr id="4" name="Tijdelijke aanduiding voor dianummer 3"/>
          <p:cNvSpPr>
            <a:spLocks noGrp="1"/>
          </p:cNvSpPr>
          <p:nvPr>
            <p:ph type="sldNum" sz="quarter" idx="5"/>
          </p:nvPr>
        </p:nvSpPr>
        <p:spPr/>
        <p:txBody>
          <a:bodyPr/>
          <a:lstStyle/>
          <a:p>
            <a:fld id="{CE79E6E8-4B6E-428F-A73B-2994A1027300}" type="slidenum">
              <a:rPr lang="nl-NL" smtClean="0"/>
              <a:t>8</a:t>
            </a:fld>
            <a:endParaRPr lang="nl-NL"/>
          </a:p>
        </p:txBody>
      </p:sp>
    </p:spTree>
    <p:extLst>
      <p:ext uri="{BB962C8B-B14F-4D97-AF65-F5344CB8AC3E}">
        <p14:creationId xmlns:p14="http://schemas.microsoft.com/office/powerpoint/2010/main" val="296099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Comic Sans MS" panose="030F0702030302020204" pitchFamily="66" charset="0"/>
                <a:ea typeface="Calibri" panose="020F0502020204030204" pitchFamily="34" charset="0"/>
                <a:cs typeface="Times New Roman" panose="02020603050405020304" pitchFamily="18" charset="0"/>
              </a:rPr>
              <a:t>Wat heeft biodiversiteit te maken met relaties tussen levensvormen?</a:t>
            </a:r>
            <a:r>
              <a:rPr lang="nl-NL" sz="700" b="1" dirty="0">
                <a:latin typeface="Verdana" panose="020B060403050404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700" b="1" dirty="0">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u="sng"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Levensvormen</a:t>
            </a:r>
            <a:r>
              <a:rPr lang="nl-NL" sz="8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 zijn alle verschillende soorten dieren, planten, schimmels, virussen en bacteriën.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700" b="1" dirty="0">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Laatste: </a:t>
            </a:r>
            <a:r>
              <a:rPr lang="nl-NL" sz="1200" u="sng"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Relaties</a:t>
            </a:r>
            <a:r>
              <a:rPr lang="nl-NL" sz="12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 hebben te maken met de manier waarop levensvormen zijn verbonden.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Eventueel een apart </a:t>
            </a:r>
            <a:r>
              <a:rPr lang="nl-NL" sz="1200" b="1"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werkblad</a:t>
            </a: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 maken, voor als de leerkracht nog wat extra tijd wil steken in het praten over verschillende soorten relaties. Eentje waar de praatballonnen leeg zijn en de leerlingen zelf relaties kunnen toevoegen. Sommige leerlingen vinden het lastig om op andere relaties dat voedselrelaties te komen. Denk ook aan: </a:t>
            </a:r>
            <a:r>
              <a:rPr lang="nl-NL" sz="1200" i="1"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veiligheid</a:t>
            </a: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 (panda schuilt in bomen, </a:t>
            </a:r>
            <a:r>
              <a:rPr lang="nl-NL" sz="1200" i="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zeepaardjes</a:t>
            </a: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 verstoppen zich tussen het koraal), </a:t>
            </a:r>
            <a:r>
              <a:rPr lang="nl-NL" sz="1200" i="1"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voortplanting</a:t>
            </a: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 (de reuzenpanda verspreidt bamboezaden via hun poep), </a:t>
            </a:r>
            <a:r>
              <a:rPr lang="nl-NL" sz="1200" i="1"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transport</a:t>
            </a: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 </a:t>
            </a:r>
            <a:r>
              <a:rPr lang="nl-NL" sz="1200" i="1"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wonen</a:t>
            </a:r>
            <a:r>
              <a:rPr lang="nl-NL" sz="1200" i="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Tip voor de leerkracht: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dirty="0">
                <a:solidFill>
                  <a:sysClr val="windowText" lastClr="000000"/>
                </a:solidFill>
                <a:ea typeface="Calibri" panose="020F0502020204030204" pitchFamily="34" charset="0"/>
                <a:cs typeface="Times New Roman" panose="02020603050405020304" pitchFamily="18" charset="0"/>
              </a:rPr>
              <a:t>Reuzenpanda’s verspreiden via onze poep de bamboezaden.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Wat zijn relaties?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u="sng" kern="0" dirty="0">
                <a:solidFill>
                  <a:sysClr val="windowText" lastClr="000000"/>
                </a:solidFill>
                <a:ea typeface="Calibri" panose="020F0502020204030204" pitchFamily="34" charset="0"/>
                <a:cs typeface="Times New Roman" panose="02020603050405020304" pitchFamily="18" charset="0"/>
              </a:rPr>
              <a:t>Relaties</a:t>
            </a:r>
            <a:r>
              <a:rPr lang="nl-NL" sz="1200" kern="0" dirty="0">
                <a:solidFill>
                  <a:sysClr val="windowText" lastClr="000000"/>
                </a:solidFill>
                <a:ea typeface="Calibri" panose="020F0502020204030204" pitchFamily="34" charset="0"/>
                <a:cs typeface="Times New Roman" panose="02020603050405020304" pitchFamily="18" charset="0"/>
              </a:rPr>
              <a:t> hebben te maken met de manier waarop levensvormen zijn verbonden. </a:t>
            </a: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Een roofdier heeft een prooi nodig om te overleven. Een planteneter heeft planten nodig om te overleven. Sommige planten hebben planteneters nodig om hun zaden te verspreiden. Sommige relaties zijn leuk. Sommige relaties zijn niet leuk.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dirty="0">
                <a:solidFill>
                  <a:sysClr val="windowText" lastClr="000000"/>
                </a:solidFill>
                <a:ea typeface="Calibri" panose="020F0502020204030204" pitchFamily="34" charset="0"/>
                <a:cs typeface="Times New Roman" panose="02020603050405020304" pitchFamily="18" charset="0"/>
              </a:rPr>
              <a:t>Met de mens hebben we een slechte relatie. Ze willen ons vaak doden.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noProof="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Wij hebben waterplanten en koraal nodig om ons in te verschuilen. </a:t>
            </a:r>
            <a:r>
              <a:rPr lang="nl-NL" sz="1200" kern="0" dirty="0">
                <a:solidFill>
                  <a:sysClr val="windowText" lastClr="000000"/>
                </a:solidFill>
                <a:latin typeface="Verdana" panose="020B0604030504040204" pitchFamily="34" charset="0"/>
                <a:ea typeface="Calibri" panose="020F0502020204030204" pitchFamily="34" charset="0"/>
                <a:cs typeface="Times New Roman" panose="02020603050405020304" pitchFamily="18" charset="0"/>
              </a:rPr>
              <a:t>Zo zien prooidieren ons niet goed en kunnen we onverwacht toe slaan en ze opeten!  Zeepaardje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rPr>
              <a:t>Hoe meer biodiversiteit, hoe meer verschillende levensvormen de kans krijgen om te overleven.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sng" strike="noStrike" kern="1200" cap="none" spc="0" normalizeH="0" baseline="0" noProof="0" dirty="0">
              <a:ln>
                <a:noFill/>
              </a:ln>
              <a:solidFill>
                <a:schemeClr val="tx1"/>
              </a:solidFill>
              <a:effectLst/>
              <a:uLnTx/>
              <a:uFillTx/>
              <a:latin typeface="+mn-lt"/>
              <a:ea typeface="+mn-ea"/>
              <a:cs typeface="+mn-cs"/>
            </a:endParaRPr>
          </a:p>
        </p:txBody>
      </p:sp>
      <p:sp>
        <p:nvSpPr>
          <p:cNvPr id="4" name="Tijdelijke aanduiding voor dianummer 3"/>
          <p:cNvSpPr>
            <a:spLocks noGrp="1"/>
          </p:cNvSpPr>
          <p:nvPr>
            <p:ph type="sldNum" sz="quarter" idx="5"/>
          </p:nvPr>
        </p:nvSpPr>
        <p:spPr/>
        <p:txBody>
          <a:bodyPr/>
          <a:lstStyle/>
          <a:p>
            <a:fld id="{CE79E6E8-4B6E-428F-A73B-2994A1027300}" type="slidenum">
              <a:rPr lang="nl-NL" smtClean="0"/>
              <a:t>9</a:t>
            </a:fld>
            <a:endParaRPr lang="nl-NL"/>
          </a:p>
        </p:txBody>
      </p:sp>
    </p:spTree>
    <p:extLst>
      <p:ext uri="{BB962C8B-B14F-4D97-AF65-F5344CB8AC3E}">
        <p14:creationId xmlns:p14="http://schemas.microsoft.com/office/powerpoint/2010/main" val="136471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E79E6E8-4B6E-428F-A73B-2994A1027300}" type="slidenum">
              <a:rPr lang="nl-NL" smtClean="0"/>
              <a:t>10</a:t>
            </a:fld>
            <a:endParaRPr lang="nl-NL"/>
          </a:p>
        </p:txBody>
      </p:sp>
    </p:spTree>
    <p:extLst>
      <p:ext uri="{BB962C8B-B14F-4D97-AF65-F5344CB8AC3E}">
        <p14:creationId xmlns:p14="http://schemas.microsoft.com/office/powerpoint/2010/main" val="216905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E79E6E8-4B6E-428F-A73B-2994A1027300}" type="slidenum">
              <a:rPr lang="nl-NL" smtClean="0"/>
              <a:t>11</a:t>
            </a:fld>
            <a:endParaRPr lang="nl-NL"/>
          </a:p>
        </p:txBody>
      </p:sp>
    </p:spTree>
    <p:extLst>
      <p:ext uri="{BB962C8B-B14F-4D97-AF65-F5344CB8AC3E}">
        <p14:creationId xmlns:p14="http://schemas.microsoft.com/office/powerpoint/2010/main" val="71841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B4FB6B8-BCC8-432C-8DEA-AE8CB8E1FDDF}" type="datetime1">
              <a:rPr lang="nl-NL" smtClean="0"/>
              <a:t>1-7-2022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53CF62A-D4DE-4A1E-B507-0FAFDD74F425}" type="slidenum">
              <a:rPr lang="nl-NL" smtClean="0"/>
              <a:t>‹nr.›</a:t>
            </a:fld>
            <a:endParaRPr lang="nl-NL"/>
          </a:p>
        </p:txBody>
      </p:sp>
    </p:spTree>
    <p:extLst>
      <p:ext uri="{BB962C8B-B14F-4D97-AF65-F5344CB8AC3E}">
        <p14:creationId xmlns:p14="http://schemas.microsoft.com/office/powerpoint/2010/main" val="376329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E015A52-5D4A-471D-A172-C631E96EB094}" type="datetime1">
              <a:rPr lang="nl-NL" smtClean="0"/>
              <a:t>1-7-2022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53CF62A-D4DE-4A1E-B507-0FAFDD74F425}" type="slidenum">
              <a:rPr lang="nl-NL" smtClean="0"/>
              <a:t>‹nr.›</a:t>
            </a:fld>
            <a:endParaRPr lang="nl-NL"/>
          </a:p>
        </p:txBody>
      </p:sp>
    </p:spTree>
    <p:extLst>
      <p:ext uri="{BB962C8B-B14F-4D97-AF65-F5344CB8AC3E}">
        <p14:creationId xmlns:p14="http://schemas.microsoft.com/office/powerpoint/2010/main" val="235977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23DD9F3-F7DA-47ED-AE89-6D0BA05F8975}" type="datetime1">
              <a:rPr lang="nl-NL" smtClean="0"/>
              <a:t>1-7-2022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53CF62A-D4DE-4A1E-B507-0FAFDD74F425}" type="slidenum">
              <a:rPr lang="nl-NL" smtClean="0"/>
              <a:t>‹nr.›</a:t>
            </a:fld>
            <a:endParaRPr lang="nl-NL"/>
          </a:p>
        </p:txBody>
      </p:sp>
    </p:spTree>
    <p:extLst>
      <p:ext uri="{BB962C8B-B14F-4D97-AF65-F5344CB8AC3E}">
        <p14:creationId xmlns:p14="http://schemas.microsoft.com/office/powerpoint/2010/main" val="3008099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9BDC74B-02CB-4956-B6D5-8B2731E070AC}" type="datetime1">
              <a:rPr lang="nl-NL" smtClean="0"/>
              <a:t>1-7-2022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53CF62A-D4DE-4A1E-B507-0FAFDD74F425}" type="slidenum">
              <a:rPr lang="nl-NL" smtClean="0"/>
              <a:t>‹nr.›</a:t>
            </a:fld>
            <a:endParaRPr lang="nl-NL"/>
          </a:p>
        </p:txBody>
      </p:sp>
    </p:spTree>
    <p:extLst>
      <p:ext uri="{BB962C8B-B14F-4D97-AF65-F5344CB8AC3E}">
        <p14:creationId xmlns:p14="http://schemas.microsoft.com/office/powerpoint/2010/main" val="210026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131D964-D97E-4F35-9F50-155795F9D10D}" type="datetime1">
              <a:rPr lang="nl-NL" smtClean="0"/>
              <a:t>1-7-2022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53CF62A-D4DE-4A1E-B507-0FAFDD74F425}" type="slidenum">
              <a:rPr lang="nl-NL" smtClean="0"/>
              <a:t>‹nr.›</a:t>
            </a:fld>
            <a:endParaRPr lang="nl-NL"/>
          </a:p>
        </p:txBody>
      </p:sp>
    </p:spTree>
    <p:extLst>
      <p:ext uri="{BB962C8B-B14F-4D97-AF65-F5344CB8AC3E}">
        <p14:creationId xmlns:p14="http://schemas.microsoft.com/office/powerpoint/2010/main" val="203978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5A8B023-9708-4455-B4B5-336C09C40AE8}" type="datetime1">
              <a:rPr lang="nl-NL" smtClean="0"/>
              <a:t>1-7-2022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53CF62A-D4DE-4A1E-B507-0FAFDD74F425}" type="slidenum">
              <a:rPr lang="nl-NL" smtClean="0"/>
              <a:t>‹nr.›</a:t>
            </a:fld>
            <a:endParaRPr lang="nl-NL"/>
          </a:p>
        </p:txBody>
      </p:sp>
    </p:spTree>
    <p:extLst>
      <p:ext uri="{BB962C8B-B14F-4D97-AF65-F5344CB8AC3E}">
        <p14:creationId xmlns:p14="http://schemas.microsoft.com/office/powerpoint/2010/main" val="80345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64A25FC-DF56-4677-9008-6617012EE9DD}" type="datetime1">
              <a:rPr lang="nl-NL" smtClean="0"/>
              <a:t>1-7-2022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53CF62A-D4DE-4A1E-B507-0FAFDD74F425}" type="slidenum">
              <a:rPr lang="nl-NL" smtClean="0"/>
              <a:t>‹nr.›</a:t>
            </a:fld>
            <a:endParaRPr lang="nl-NL"/>
          </a:p>
        </p:txBody>
      </p:sp>
    </p:spTree>
    <p:extLst>
      <p:ext uri="{BB962C8B-B14F-4D97-AF65-F5344CB8AC3E}">
        <p14:creationId xmlns:p14="http://schemas.microsoft.com/office/powerpoint/2010/main" val="406381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B9C1326-B4A0-4A69-9BE3-FC3F785AA469}" type="datetime1">
              <a:rPr lang="nl-NL" smtClean="0"/>
              <a:t>1-7-2022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53CF62A-D4DE-4A1E-B507-0FAFDD74F425}" type="slidenum">
              <a:rPr lang="nl-NL" smtClean="0"/>
              <a:t>‹nr.›</a:t>
            </a:fld>
            <a:endParaRPr lang="nl-NL"/>
          </a:p>
        </p:txBody>
      </p:sp>
    </p:spTree>
    <p:extLst>
      <p:ext uri="{BB962C8B-B14F-4D97-AF65-F5344CB8AC3E}">
        <p14:creationId xmlns:p14="http://schemas.microsoft.com/office/powerpoint/2010/main" val="3460544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E9AD2-CE07-4BA7-B1EB-6D6D4B354E9F}" type="datetime1">
              <a:rPr lang="nl-NL" smtClean="0"/>
              <a:t>1-7-2022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53CF62A-D4DE-4A1E-B507-0FAFDD74F425}" type="slidenum">
              <a:rPr lang="nl-NL" smtClean="0"/>
              <a:t>‹nr.›</a:t>
            </a:fld>
            <a:endParaRPr lang="nl-NL"/>
          </a:p>
        </p:txBody>
      </p:sp>
    </p:spTree>
    <p:extLst>
      <p:ext uri="{BB962C8B-B14F-4D97-AF65-F5344CB8AC3E}">
        <p14:creationId xmlns:p14="http://schemas.microsoft.com/office/powerpoint/2010/main" val="3825717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05DB114-F12C-4053-B240-70CA841AD6B8}" type="datetime1">
              <a:rPr lang="nl-NL" smtClean="0"/>
              <a:t>1-7-2022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53CF62A-D4DE-4A1E-B507-0FAFDD74F425}" type="slidenum">
              <a:rPr lang="nl-NL" smtClean="0"/>
              <a:t>‹nr.›</a:t>
            </a:fld>
            <a:endParaRPr lang="nl-NL"/>
          </a:p>
        </p:txBody>
      </p:sp>
    </p:spTree>
    <p:extLst>
      <p:ext uri="{BB962C8B-B14F-4D97-AF65-F5344CB8AC3E}">
        <p14:creationId xmlns:p14="http://schemas.microsoft.com/office/powerpoint/2010/main" val="419868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9C1A067-D09F-4218-994C-71B58DEAE2B2}" type="datetime1">
              <a:rPr lang="nl-NL" smtClean="0"/>
              <a:t>1-7-2022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53CF62A-D4DE-4A1E-B507-0FAFDD74F425}" type="slidenum">
              <a:rPr lang="nl-NL" smtClean="0"/>
              <a:t>‹nr.›</a:t>
            </a:fld>
            <a:endParaRPr lang="nl-NL"/>
          </a:p>
        </p:txBody>
      </p:sp>
    </p:spTree>
    <p:extLst>
      <p:ext uri="{BB962C8B-B14F-4D97-AF65-F5344CB8AC3E}">
        <p14:creationId xmlns:p14="http://schemas.microsoft.com/office/powerpoint/2010/main" val="347809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F5D92-F77F-40A8-BAFE-521F0CBE28EA}" type="datetime1">
              <a:rPr lang="nl-NL" smtClean="0"/>
              <a:t>1-7-2022</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CF62A-D4DE-4A1E-B507-0FAFDD74F425}" type="slidenum">
              <a:rPr lang="nl-NL" smtClean="0"/>
              <a:t>‹nr.›</a:t>
            </a:fld>
            <a:endParaRPr lang="nl-NL"/>
          </a:p>
        </p:txBody>
      </p:sp>
    </p:spTree>
    <p:extLst>
      <p:ext uri="{BB962C8B-B14F-4D97-AF65-F5344CB8AC3E}">
        <p14:creationId xmlns:p14="http://schemas.microsoft.com/office/powerpoint/2010/main" val="1394312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7.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13.jpg"/><Relationship Id="rId10" Type="http://schemas.openxmlformats.org/officeDocument/2006/relationships/image" Target="../media/image29.jpeg"/><Relationship Id="rId4" Type="http://schemas.openxmlformats.org/officeDocument/2006/relationships/image" Target="../media/image24.jp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16.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ening&#10;&#10;Automatisch gegenereerde beschrijving">
            <a:extLst>
              <a:ext uri="{FF2B5EF4-FFF2-40B4-BE49-F238E27FC236}">
                <a16:creationId xmlns:a16="http://schemas.microsoft.com/office/drawing/2014/main" id="{E3B169E8-BCB8-4EDA-8B86-FE677DA2F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4228"/>
            <a:ext cx="9144000" cy="4549544"/>
          </a:xfrm>
          <a:prstGeom prst="rect">
            <a:avLst/>
          </a:prstGeom>
        </p:spPr>
      </p:pic>
      <p:sp>
        <p:nvSpPr>
          <p:cNvPr id="2" name="Tekstvak 1">
            <a:extLst>
              <a:ext uri="{FF2B5EF4-FFF2-40B4-BE49-F238E27FC236}">
                <a16:creationId xmlns:a16="http://schemas.microsoft.com/office/drawing/2014/main" id="{FD5EF754-C566-4769-8C00-DD59EC535CBB}"/>
              </a:ext>
            </a:extLst>
          </p:cNvPr>
          <p:cNvSpPr txBox="1"/>
          <p:nvPr/>
        </p:nvSpPr>
        <p:spPr>
          <a:xfrm>
            <a:off x="4120148" y="1270726"/>
            <a:ext cx="1802096" cy="769441"/>
          </a:xfrm>
          <a:prstGeom prst="rect">
            <a:avLst/>
          </a:prstGeom>
          <a:noFill/>
        </p:spPr>
        <p:txBody>
          <a:bodyPr wrap="none" rtlCol="0">
            <a:spAutoFit/>
          </a:bodyPr>
          <a:lstStyle/>
          <a:p>
            <a:r>
              <a:rPr lang="nl-NL" sz="4400" dirty="0"/>
              <a:t>Les ①</a:t>
            </a:r>
          </a:p>
        </p:txBody>
      </p:sp>
      <p:sp>
        <p:nvSpPr>
          <p:cNvPr id="5" name="Tekstvak 4">
            <a:extLst>
              <a:ext uri="{FF2B5EF4-FFF2-40B4-BE49-F238E27FC236}">
                <a16:creationId xmlns:a16="http://schemas.microsoft.com/office/drawing/2014/main" id="{9A994FF3-E41F-42C0-83D6-1E5FF1BA5C48}"/>
              </a:ext>
            </a:extLst>
          </p:cNvPr>
          <p:cNvSpPr txBox="1"/>
          <p:nvPr/>
        </p:nvSpPr>
        <p:spPr>
          <a:xfrm>
            <a:off x="2904826" y="5608323"/>
            <a:ext cx="4232740" cy="646331"/>
          </a:xfrm>
          <a:prstGeom prst="rect">
            <a:avLst/>
          </a:prstGeom>
          <a:noFill/>
        </p:spPr>
        <p:txBody>
          <a:bodyPr wrap="square" rtlCol="0">
            <a:spAutoFit/>
          </a:bodyPr>
          <a:lstStyle/>
          <a:p>
            <a:r>
              <a:rPr lang="nl-NL" sz="3600" dirty="0"/>
              <a:t>Wat is biodiversiteit?</a:t>
            </a:r>
          </a:p>
        </p:txBody>
      </p:sp>
      <p:grpSp>
        <p:nvGrpSpPr>
          <p:cNvPr id="12" name="Groep 11">
            <a:extLst>
              <a:ext uri="{FF2B5EF4-FFF2-40B4-BE49-F238E27FC236}">
                <a16:creationId xmlns:a16="http://schemas.microsoft.com/office/drawing/2014/main" id="{21A8F68D-79F4-4025-95B8-23816CC44108}"/>
              </a:ext>
            </a:extLst>
          </p:cNvPr>
          <p:cNvGrpSpPr/>
          <p:nvPr/>
        </p:nvGrpSpPr>
        <p:grpSpPr>
          <a:xfrm>
            <a:off x="159798" y="6402606"/>
            <a:ext cx="2604067" cy="332913"/>
            <a:chOff x="159798" y="6402606"/>
            <a:chExt cx="2604067" cy="332913"/>
          </a:xfrm>
        </p:grpSpPr>
        <p:sp>
          <p:nvSpPr>
            <p:cNvPr id="8" name="Tekstvak 7">
              <a:extLst>
                <a:ext uri="{FF2B5EF4-FFF2-40B4-BE49-F238E27FC236}">
                  <a16:creationId xmlns:a16="http://schemas.microsoft.com/office/drawing/2014/main" id="{5F185DF2-E0C9-4C83-A886-6B23405C5455}"/>
                </a:ext>
              </a:extLst>
            </p:cNvPr>
            <p:cNvSpPr txBox="1"/>
            <p:nvPr/>
          </p:nvSpPr>
          <p:spPr>
            <a:xfrm>
              <a:off x="159798" y="6430564"/>
              <a:ext cx="1652888" cy="276999"/>
            </a:xfrm>
            <a:prstGeom prst="rect">
              <a:avLst/>
            </a:prstGeom>
            <a:noFill/>
          </p:spPr>
          <p:txBody>
            <a:bodyPr wrap="none" rtlCol="0">
              <a:spAutoFit/>
            </a:bodyPr>
            <a:lstStyle/>
            <a:p>
              <a:r>
                <a:rPr lang="nl-NL" sz="1200" b="1" dirty="0">
                  <a:solidFill>
                    <a:srgbClr val="00B050"/>
                  </a:solidFill>
                </a:rPr>
                <a:t>Bio-diversi-WAT?! </a:t>
              </a:r>
              <a:r>
                <a:rPr lang="nl-NL" sz="1200" b="1" dirty="0"/>
                <a:t>2022</a:t>
              </a:r>
            </a:p>
          </p:txBody>
        </p:sp>
        <p:pic>
          <p:nvPicPr>
            <p:cNvPr id="10" name="Afbeelding 9" descr="Afbeelding met tekst, illustratie&#10;&#10;Automatisch gegenereerde beschrijving">
              <a:extLst>
                <a:ext uri="{FF2B5EF4-FFF2-40B4-BE49-F238E27FC236}">
                  <a16:creationId xmlns:a16="http://schemas.microsoft.com/office/drawing/2014/main" id="{6885985A-704C-4513-BD20-461637309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686" y="6402606"/>
              <a:ext cx="951179" cy="332913"/>
            </a:xfrm>
            <a:prstGeom prst="rect">
              <a:avLst/>
            </a:prstGeom>
          </p:spPr>
        </p:pic>
      </p:grpSp>
    </p:spTree>
    <p:extLst>
      <p:ext uri="{BB962C8B-B14F-4D97-AF65-F5344CB8AC3E}">
        <p14:creationId xmlns:p14="http://schemas.microsoft.com/office/powerpoint/2010/main" val="4272370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ening&#10;&#10;Automatisch gegenereerde beschrijving">
            <a:extLst>
              <a:ext uri="{FF2B5EF4-FFF2-40B4-BE49-F238E27FC236}">
                <a16:creationId xmlns:a16="http://schemas.microsoft.com/office/drawing/2014/main" id="{9A87E2AA-F49A-4FC0-87FE-A4A404439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29" y="101010"/>
            <a:ext cx="1232567" cy="2512650"/>
          </a:xfrm>
          <a:prstGeom prst="rect">
            <a:avLst/>
          </a:prstGeom>
        </p:spPr>
      </p:pic>
      <p:grpSp>
        <p:nvGrpSpPr>
          <p:cNvPr id="2" name="Groep 1">
            <a:extLst>
              <a:ext uri="{FF2B5EF4-FFF2-40B4-BE49-F238E27FC236}">
                <a16:creationId xmlns:a16="http://schemas.microsoft.com/office/drawing/2014/main" id="{8F6B14FD-5A42-49B2-9C51-7C7CDEEFFBCA}"/>
              </a:ext>
            </a:extLst>
          </p:cNvPr>
          <p:cNvGrpSpPr/>
          <p:nvPr/>
        </p:nvGrpSpPr>
        <p:grpSpPr>
          <a:xfrm>
            <a:off x="4207536" y="128229"/>
            <a:ext cx="4772975" cy="3777685"/>
            <a:chOff x="1700204" y="1103524"/>
            <a:chExt cx="4772975" cy="3777685"/>
          </a:xfrm>
        </p:grpSpPr>
        <p:pic>
          <p:nvPicPr>
            <p:cNvPr id="7" name="Afbeelding 6">
              <a:extLst>
                <a:ext uri="{FF2B5EF4-FFF2-40B4-BE49-F238E27FC236}">
                  <a16:creationId xmlns:a16="http://schemas.microsoft.com/office/drawing/2014/main" id="{11332C5C-534F-4740-9F4B-EA294013D84B}"/>
                </a:ext>
              </a:extLst>
            </p:cNvPr>
            <p:cNvPicPr>
              <a:picLocks noChangeAspect="1"/>
            </p:cNvPicPr>
            <p:nvPr/>
          </p:nvPicPr>
          <p:blipFill rotWithShape="1">
            <a:blip r:embed="rId4">
              <a:extLst>
                <a:ext uri="{28A0092B-C50C-407E-A947-70E740481C1C}">
                  <a14:useLocalDpi xmlns:a14="http://schemas.microsoft.com/office/drawing/2010/main" val="0"/>
                </a:ext>
              </a:extLst>
            </a:blip>
            <a:srcRect l="4457" t="9558" r="3015" b="4973"/>
            <a:stretch/>
          </p:blipFill>
          <p:spPr>
            <a:xfrm flipH="1">
              <a:off x="3119793" y="2690755"/>
              <a:ext cx="3353386" cy="2190454"/>
            </a:xfrm>
            <a:prstGeom prst="rect">
              <a:avLst/>
            </a:prstGeom>
          </p:spPr>
        </p:pic>
        <p:sp>
          <p:nvSpPr>
            <p:cNvPr id="13" name="Tekstballon: ovaal 12">
              <a:extLst>
                <a:ext uri="{FF2B5EF4-FFF2-40B4-BE49-F238E27FC236}">
                  <a16:creationId xmlns:a16="http://schemas.microsoft.com/office/drawing/2014/main" id="{03E8740B-D015-4B4A-843D-A7C4DC0A7723}"/>
                </a:ext>
              </a:extLst>
            </p:cNvPr>
            <p:cNvSpPr/>
            <p:nvPr/>
          </p:nvSpPr>
          <p:spPr>
            <a:xfrm>
              <a:off x="2164878" y="1103524"/>
              <a:ext cx="2833264" cy="1468196"/>
            </a:xfrm>
            <a:prstGeom prst="wedgeEllipseCallout">
              <a:avLst>
                <a:gd name="adj1" fmla="val 48"/>
                <a:gd name="adj2" fmla="val 95240"/>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25000"/>
                </a:lnSpc>
                <a:spcAft>
                  <a:spcPts val="600"/>
                </a:spcAft>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Wij zijn aangepast aan het wonen in een heel erg droog en warm gebied.</a:t>
              </a:r>
            </a:p>
          </p:txBody>
        </p:sp>
        <p:sp>
          <p:nvSpPr>
            <p:cNvPr id="19" name="Tekstballon: ovaal 18">
              <a:extLst>
                <a:ext uri="{FF2B5EF4-FFF2-40B4-BE49-F238E27FC236}">
                  <a16:creationId xmlns:a16="http://schemas.microsoft.com/office/drawing/2014/main" id="{E4C92F29-533A-4B4D-B1F9-C923E1710CFD}"/>
                </a:ext>
              </a:extLst>
            </p:cNvPr>
            <p:cNvSpPr/>
            <p:nvPr/>
          </p:nvSpPr>
          <p:spPr>
            <a:xfrm>
              <a:off x="1700204" y="3100237"/>
              <a:ext cx="1992289" cy="1304058"/>
            </a:xfrm>
            <a:prstGeom prst="wedgeEllipseCallout">
              <a:avLst>
                <a:gd name="adj1" fmla="val 88447"/>
                <a:gd name="adj2" fmla="val -23691"/>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Jullie mensen houden het er vast niet lang vol. </a:t>
              </a:r>
              <a:endParaRPr lang="nl-NL" sz="1600" dirty="0">
                <a:latin typeface="Comic Sans MS" panose="030F0702030302020204" pitchFamily="66" charset="0"/>
              </a:endParaRPr>
            </a:p>
          </p:txBody>
        </p:sp>
      </p:grpSp>
      <p:grpSp>
        <p:nvGrpSpPr>
          <p:cNvPr id="6" name="Groep 5">
            <a:extLst>
              <a:ext uri="{FF2B5EF4-FFF2-40B4-BE49-F238E27FC236}">
                <a16:creationId xmlns:a16="http://schemas.microsoft.com/office/drawing/2014/main" id="{39565ED3-BB0E-4B74-A293-8C251E712AE1}"/>
              </a:ext>
            </a:extLst>
          </p:cNvPr>
          <p:cNvGrpSpPr/>
          <p:nvPr/>
        </p:nvGrpSpPr>
        <p:grpSpPr>
          <a:xfrm>
            <a:off x="4207537" y="3905914"/>
            <a:ext cx="4669225" cy="2710986"/>
            <a:chOff x="4483886" y="3474315"/>
            <a:chExt cx="4669225" cy="2710986"/>
          </a:xfrm>
        </p:grpSpPr>
        <p:pic>
          <p:nvPicPr>
            <p:cNvPr id="17" name="Afbeelding 16">
              <a:extLst>
                <a:ext uri="{FF2B5EF4-FFF2-40B4-BE49-F238E27FC236}">
                  <a16:creationId xmlns:a16="http://schemas.microsoft.com/office/drawing/2014/main" id="{B3842406-DD98-41B7-AB37-96B7BAB84691}"/>
                </a:ext>
              </a:extLst>
            </p:cNvPr>
            <p:cNvPicPr>
              <a:picLocks noChangeAspect="1"/>
            </p:cNvPicPr>
            <p:nvPr/>
          </p:nvPicPr>
          <p:blipFill>
            <a:blip r:embed="rId5"/>
            <a:stretch>
              <a:fillRect/>
            </a:stretch>
          </p:blipFill>
          <p:spPr>
            <a:xfrm>
              <a:off x="7840244" y="3474315"/>
              <a:ext cx="1312867" cy="2678249"/>
            </a:xfrm>
            <a:prstGeom prst="rect">
              <a:avLst/>
            </a:prstGeom>
          </p:spPr>
        </p:pic>
        <p:sp>
          <p:nvSpPr>
            <p:cNvPr id="9" name="Tekstballon: ovaal 8">
              <a:extLst>
                <a:ext uri="{FF2B5EF4-FFF2-40B4-BE49-F238E27FC236}">
                  <a16:creationId xmlns:a16="http://schemas.microsoft.com/office/drawing/2014/main" id="{8C7A9E6C-A082-4CD7-889C-2EDFC89E5F39}"/>
                </a:ext>
              </a:extLst>
            </p:cNvPr>
            <p:cNvSpPr/>
            <p:nvPr/>
          </p:nvSpPr>
          <p:spPr>
            <a:xfrm>
              <a:off x="4483886" y="4002832"/>
              <a:ext cx="3438468" cy="2182469"/>
            </a:xfrm>
            <a:prstGeom prst="wedgeEllipseCallout">
              <a:avLst>
                <a:gd name="adj1" fmla="val 63637"/>
                <a:gd name="adj2" fmla="val -51584"/>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25000"/>
                </a:lnSpc>
                <a:spcAft>
                  <a:spcPts val="600"/>
                </a:spcAft>
                <a:defRPr/>
              </a:pPr>
              <a:r>
                <a:rPr lang="nl-NL" sz="1600" b="1"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Hoe meer verschillende leefgebieden er zijn, hoe meer levensvormen een woonplek kunnen vinden. Dit is ook biodiversiteit.</a:t>
              </a:r>
            </a:p>
          </p:txBody>
        </p:sp>
      </p:grpSp>
      <p:grpSp>
        <p:nvGrpSpPr>
          <p:cNvPr id="5" name="Groep 4">
            <a:extLst>
              <a:ext uri="{FF2B5EF4-FFF2-40B4-BE49-F238E27FC236}">
                <a16:creationId xmlns:a16="http://schemas.microsoft.com/office/drawing/2014/main" id="{4F87A8EA-A01E-4432-8AB7-8FA57CD7D60C}"/>
              </a:ext>
            </a:extLst>
          </p:cNvPr>
          <p:cNvGrpSpPr/>
          <p:nvPr/>
        </p:nvGrpSpPr>
        <p:grpSpPr>
          <a:xfrm>
            <a:off x="267238" y="2545362"/>
            <a:ext cx="4083271" cy="4205777"/>
            <a:chOff x="-3524790" y="3133453"/>
            <a:chExt cx="4083271" cy="4205777"/>
          </a:xfrm>
        </p:grpSpPr>
        <p:pic>
          <p:nvPicPr>
            <p:cNvPr id="4" name="Afbeelding 3">
              <a:extLst>
                <a:ext uri="{FF2B5EF4-FFF2-40B4-BE49-F238E27FC236}">
                  <a16:creationId xmlns:a16="http://schemas.microsoft.com/office/drawing/2014/main" id="{AF446C1F-5451-40D8-841F-E0AE6C1453CE}"/>
                </a:ext>
              </a:extLst>
            </p:cNvPr>
            <p:cNvPicPr>
              <a:picLocks noChangeAspect="1"/>
            </p:cNvPicPr>
            <p:nvPr/>
          </p:nvPicPr>
          <p:blipFill rotWithShape="1">
            <a:blip r:embed="rId6">
              <a:extLst>
                <a:ext uri="{28A0092B-C50C-407E-A947-70E740481C1C}">
                  <a14:useLocalDpi xmlns:a14="http://schemas.microsoft.com/office/drawing/2010/main" val="0"/>
                </a:ext>
              </a:extLst>
            </a:blip>
            <a:srcRect l="8021" t="5369" r="3711" b="3133"/>
            <a:stretch/>
          </p:blipFill>
          <p:spPr>
            <a:xfrm>
              <a:off x="-3524790" y="3133453"/>
              <a:ext cx="2977326" cy="2182469"/>
            </a:xfrm>
            <a:prstGeom prst="rect">
              <a:avLst/>
            </a:prstGeom>
          </p:spPr>
        </p:pic>
        <p:sp>
          <p:nvSpPr>
            <p:cNvPr id="16" name="Tekstballon: ovaal 15">
              <a:extLst>
                <a:ext uri="{FF2B5EF4-FFF2-40B4-BE49-F238E27FC236}">
                  <a16:creationId xmlns:a16="http://schemas.microsoft.com/office/drawing/2014/main" id="{B2CF57BE-806F-40B5-AA73-54B297BD6435}"/>
                </a:ext>
              </a:extLst>
            </p:cNvPr>
            <p:cNvSpPr/>
            <p:nvPr/>
          </p:nvSpPr>
          <p:spPr>
            <a:xfrm>
              <a:off x="-3252822" y="4660982"/>
              <a:ext cx="3811303" cy="2678248"/>
            </a:xfrm>
            <a:prstGeom prst="wedgeEllipseCallout">
              <a:avLst>
                <a:gd name="adj1" fmla="val -40363"/>
                <a:gd name="adj2" fmla="val -83712"/>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25000"/>
                </a:lnSpc>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Wij Birmese pythons zijn niet zo kieskeurig. Wij wonen in graslanden, bossen, moerassen en langs rivieren. Als er maar regelmatig een lekker hapje voorbij wandelt.</a:t>
              </a:r>
            </a:p>
          </p:txBody>
        </p:sp>
      </p:grpSp>
      <p:sp>
        <p:nvSpPr>
          <p:cNvPr id="15" name="Tekstballon: ovaal 14">
            <a:extLst>
              <a:ext uri="{FF2B5EF4-FFF2-40B4-BE49-F238E27FC236}">
                <a16:creationId xmlns:a16="http://schemas.microsoft.com/office/drawing/2014/main" id="{D53AF4F1-2412-44AD-AD4F-2046F115119B}"/>
              </a:ext>
            </a:extLst>
          </p:cNvPr>
          <p:cNvSpPr/>
          <p:nvPr/>
        </p:nvSpPr>
        <p:spPr>
          <a:xfrm>
            <a:off x="1494466" y="101010"/>
            <a:ext cx="2977325" cy="2023931"/>
          </a:xfrm>
          <a:prstGeom prst="wedgeEllipseCallout">
            <a:avLst>
              <a:gd name="adj1" fmla="val -71908"/>
              <a:gd name="adj2" fmla="val -29927"/>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25000"/>
              </a:lnSpc>
              <a:spcAft>
                <a:spcPts val="600"/>
              </a:spcAft>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Ook relaties zijn dus belangrijk. Maar al die levensvormen moeten ook ergens wonen. Is dat ook biodiversiteit?</a:t>
            </a:r>
          </a:p>
        </p:txBody>
      </p:sp>
      <p:sp>
        <p:nvSpPr>
          <p:cNvPr id="8" name="Tijdelijke aanduiding voor dianummer 7">
            <a:extLst>
              <a:ext uri="{FF2B5EF4-FFF2-40B4-BE49-F238E27FC236}">
                <a16:creationId xmlns:a16="http://schemas.microsoft.com/office/drawing/2014/main" id="{145155FB-DA61-4D1C-A67A-5D8F62938C51}"/>
              </a:ext>
            </a:extLst>
          </p:cNvPr>
          <p:cNvSpPr>
            <a:spLocks noGrp="1"/>
          </p:cNvSpPr>
          <p:nvPr>
            <p:ph type="sldNum" sz="quarter" idx="12"/>
          </p:nvPr>
        </p:nvSpPr>
        <p:spPr/>
        <p:txBody>
          <a:bodyPr/>
          <a:lstStyle/>
          <a:p>
            <a:fld id="{853CF62A-D4DE-4A1E-B507-0FAFDD74F425}" type="slidenum">
              <a:rPr lang="nl-NL" smtClean="0"/>
              <a:t>10</a:t>
            </a:fld>
            <a:endParaRPr lang="nl-NL"/>
          </a:p>
        </p:txBody>
      </p:sp>
    </p:spTree>
    <p:extLst>
      <p:ext uri="{BB962C8B-B14F-4D97-AF65-F5344CB8AC3E}">
        <p14:creationId xmlns:p14="http://schemas.microsoft.com/office/powerpoint/2010/main" val="295002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ening&#10;&#10;Automatisch gegenereerde beschrijving">
            <a:extLst>
              <a:ext uri="{FF2B5EF4-FFF2-40B4-BE49-F238E27FC236}">
                <a16:creationId xmlns:a16="http://schemas.microsoft.com/office/drawing/2014/main" id="{ADCD3E12-DC79-431E-A581-FD99DC53B0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996" y="1144786"/>
            <a:ext cx="1348468" cy="2748922"/>
          </a:xfrm>
          <a:prstGeom prst="rect">
            <a:avLst/>
          </a:prstGeom>
        </p:spPr>
      </p:pic>
      <p:sp>
        <p:nvSpPr>
          <p:cNvPr id="7" name="Tekstballon: ovaal 8">
            <a:extLst>
              <a:ext uri="{FF2B5EF4-FFF2-40B4-BE49-F238E27FC236}">
                <a16:creationId xmlns:a16="http://schemas.microsoft.com/office/drawing/2014/main" id="{8C7A9E6C-A082-4CD7-889C-2EDFC89E5F39}"/>
              </a:ext>
            </a:extLst>
          </p:cNvPr>
          <p:cNvSpPr/>
          <p:nvPr/>
        </p:nvSpPr>
        <p:spPr>
          <a:xfrm>
            <a:off x="2418799" y="2660170"/>
            <a:ext cx="4306399" cy="981036"/>
          </a:xfrm>
          <a:prstGeom prst="wedgeEllipseCallout">
            <a:avLst>
              <a:gd name="adj1" fmla="val -81139"/>
              <a:gd name="adj2" fmla="val -154630"/>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25000"/>
              </a:lnSpc>
              <a:spcBef>
                <a:spcPts val="0"/>
              </a:spcBef>
              <a:spcAft>
                <a:spcPts val="600"/>
              </a:spcAft>
              <a:buClrTx/>
              <a:buSzTx/>
              <a:buFontTx/>
              <a:buNone/>
              <a:tabLst/>
              <a:defRPr/>
            </a:pPr>
            <a:r>
              <a:rPr kumimoji="0" lang="nl-NL" sz="16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Biodiversiteit gaat over </a:t>
            </a:r>
            <a:r>
              <a:rPr kumimoji="0" lang="nl-NL" sz="1600" b="1"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verschillende </a:t>
            </a:r>
            <a:r>
              <a:rPr kumimoji="0" lang="nl-NL" sz="1600" b="1" i="0" u="sng"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tussen</a:t>
            </a:r>
            <a:r>
              <a:rPr kumimoji="0" lang="nl-NL" sz="1600" b="1"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 soorten. </a:t>
            </a:r>
          </a:p>
        </p:txBody>
      </p:sp>
      <p:pic>
        <p:nvPicPr>
          <p:cNvPr id="4" name="Afbeelding 3" descr="Afbeelding met tekening&#10;&#10;Automatisch gegenereerde beschrijving">
            <a:extLst>
              <a:ext uri="{FF2B5EF4-FFF2-40B4-BE49-F238E27FC236}">
                <a16:creationId xmlns:a16="http://schemas.microsoft.com/office/drawing/2014/main" id="{D8687487-E37A-4313-8D12-1C8AEA8F87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473533" y="1249300"/>
            <a:ext cx="1145951" cy="2713277"/>
          </a:xfrm>
          <a:prstGeom prst="rect">
            <a:avLst/>
          </a:prstGeom>
        </p:spPr>
      </p:pic>
      <p:sp>
        <p:nvSpPr>
          <p:cNvPr id="5" name="Tekstballon: ovaal 8">
            <a:extLst>
              <a:ext uri="{FF2B5EF4-FFF2-40B4-BE49-F238E27FC236}">
                <a16:creationId xmlns:a16="http://schemas.microsoft.com/office/drawing/2014/main" id="{8C7A9E6C-A082-4CD7-889C-2EDFC89E5F39}"/>
              </a:ext>
            </a:extLst>
          </p:cNvPr>
          <p:cNvSpPr/>
          <p:nvPr/>
        </p:nvSpPr>
        <p:spPr>
          <a:xfrm>
            <a:off x="2324498" y="1509205"/>
            <a:ext cx="4200589" cy="1096734"/>
          </a:xfrm>
          <a:prstGeom prst="wedgeEllipseCallout">
            <a:avLst>
              <a:gd name="adj1" fmla="val 86302"/>
              <a:gd name="adj2" fmla="val -37485"/>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25000"/>
              </a:lnSpc>
              <a:spcBef>
                <a:spcPts val="0"/>
              </a:spcBef>
              <a:spcAft>
                <a:spcPts val="600"/>
              </a:spcAft>
              <a:buClrTx/>
              <a:buSzTx/>
              <a:buFontTx/>
              <a:buNone/>
              <a:tabLst/>
              <a:defRPr/>
            </a:pPr>
            <a:r>
              <a:rPr kumimoji="0" lang="nl-NL" sz="16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Biodiversiteit gaat over </a:t>
            </a:r>
            <a:r>
              <a:rPr kumimoji="0" lang="nl-NL" sz="1600" b="1"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verschillen </a:t>
            </a:r>
            <a:r>
              <a:rPr kumimoji="0" lang="nl-NL" sz="1600" b="1" i="0" u="sng"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binnen</a:t>
            </a:r>
            <a:r>
              <a:rPr kumimoji="0" lang="nl-NL" sz="1600" b="1"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 een soort. </a:t>
            </a:r>
          </a:p>
        </p:txBody>
      </p:sp>
      <p:sp>
        <p:nvSpPr>
          <p:cNvPr id="8" name="Titel 1">
            <a:extLst>
              <a:ext uri="{FF2B5EF4-FFF2-40B4-BE49-F238E27FC236}">
                <a16:creationId xmlns:a16="http://schemas.microsoft.com/office/drawing/2014/main" id="{192876A7-E619-4C49-95FE-42C2D3C1B256}"/>
              </a:ext>
            </a:extLst>
          </p:cNvPr>
          <p:cNvSpPr txBox="1">
            <a:spLocks/>
          </p:cNvSpPr>
          <p:nvPr/>
        </p:nvSpPr>
        <p:spPr>
          <a:xfrm>
            <a:off x="628650" y="366612"/>
            <a:ext cx="7886700" cy="5238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0" i="0" u="none" strike="noStrike" kern="1200" cap="none" spc="0" normalizeH="0" baseline="0" noProof="0" dirty="0">
                <a:ln>
                  <a:noFill/>
                </a:ln>
                <a:solidFill>
                  <a:prstClr val="black"/>
                </a:solidFill>
                <a:effectLst/>
                <a:uLnTx/>
                <a:uFillTx/>
                <a:latin typeface="Calibri Light" panose="020F0302020204030204"/>
                <a:ea typeface="+mj-ea"/>
                <a:cs typeface="+mj-cs"/>
              </a:rPr>
              <a:t>Bio-</a:t>
            </a:r>
            <a:r>
              <a:rPr kumimoji="0" lang="nl-NL" sz="4400" b="0" i="0" u="none" strike="noStrike" kern="1200" cap="none" spc="0" normalizeH="0" baseline="0" noProof="0" dirty="0" err="1">
                <a:ln>
                  <a:noFill/>
                </a:ln>
                <a:solidFill>
                  <a:prstClr val="black"/>
                </a:solidFill>
                <a:effectLst/>
                <a:uLnTx/>
                <a:uFillTx/>
                <a:latin typeface="Calibri Light" panose="020F0302020204030204"/>
                <a:ea typeface="+mj-ea"/>
                <a:cs typeface="+mj-cs"/>
              </a:rPr>
              <a:t>diversi</a:t>
            </a:r>
            <a:r>
              <a:rPr kumimoji="0" lang="nl-NL" sz="4400" b="0" i="0" u="none" strike="noStrike" kern="1200" cap="none" spc="0" normalizeH="0" baseline="0" noProof="0" dirty="0">
                <a:ln>
                  <a:noFill/>
                </a:ln>
                <a:solidFill>
                  <a:prstClr val="black"/>
                </a:solidFill>
                <a:effectLst/>
                <a:uLnTx/>
                <a:uFillTx/>
                <a:latin typeface="Calibri Light" panose="020F0302020204030204"/>
                <a:ea typeface="+mj-ea"/>
                <a:cs typeface="+mj-cs"/>
              </a:rPr>
              <a:t>-WAT?!    Biodiversiteit!</a:t>
            </a:r>
          </a:p>
        </p:txBody>
      </p:sp>
      <p:pic>
        <p:nvPicPr>
          <p:cNvPr id="9" name="Afbeelding 8" descr="Afbeelding met tekening&#10;&#10;Automatisch gegenereerde beschrijving">
            <a:extLst>
              <a:ext uri="{FF2B5EF4-FFF2-40B4-BE49-F238E27FC236}">
                <a16:creationId xmlns:a16="http://schemas.microsoft.com/office/drawing/2014/main" id="{E532D975-2159-4EF7-93BF-2FEAE5FD70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532" y="3972021"/>
            <a:ext cx="1058254" cy="2505635"/>
          </a:xfrm>
          <a:prstGeom prst="rect">
            <a:avLst/>
          </a:prstGeom>
        </p:spPr>
      </p:pic>
      <p:sp>
        <p:nvSpPr>
          <p:cNvPr id="10" name="Tekstballon: ovaal 8">
            <a:extLst>
              <a:ext uri="{FF2B5EF4-FFF2-40B4-BE49-F238E27FC236}">
                <a16:creationId xmlns:a16="http://schemas.microsoft.com/office/drawing/2014/main" id="{8C7A9E6C-A082-4CD7-889C-2EDFC89E5F39}"/>
              </a:ext>
            </a:extLst>
          </p:cNvPr>
          <p:cNvSpPr/>
          <p:nvPr/>
        </p:nvSpPr>
        <p:spPr>
          <a:xfrm>
            <a:off x="2378486" y="3641206"/>
            <a:ext cx="4404054" cy="981036"/>
          </a:xfrm>
          <a:prstGeom prst="wedgeEllipseCallout">
            <a:avLst>
              <a:gd name="adj1" fmla="val -81777"/>
              <a:gd name="adj2" fmla="val 24999"/>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25000"/>
              </a:lnSpc>
              <a:spcBef>
                <a:spcPts val="0"/>
              </a:spcBef>
              <a:spcAft>
                <a:spcPts val="600"/>
              </a:spcAft>
              <a:buClrTx/>
              <a:buSzTx/>
              <a:buFontTx/>
              <a:buNone/>
              <a:tabLst/>
              <a:defRPr/>
            </a:pPr>
            <a:r>
              <a:rPr kumimoji="0" lang="nl-NL" sz="16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Biodiversiteit gaat over de </a:t>
            </a:r>
            <a:r>
              <a:rPr kumimoji="0" lang="nl-NL" sz="1600" b="1"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relaties tussen levensvormen</a:t>
            </a:r>
            <a:r>
              <a:rPr kumimoji="0" lang="nl-NL" sz="16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 </a:t>
            </a:r>
          </a:p>
        </p:txBody>
      </p:sp>
      <p:pic>
        <p:nvPicPr>
          <p:cNvPr id="11" name="Afbeelding 10">
            <a:extLst>
              <a:ext uri="{FF2B5EF4-FFF2-40B4-BE49-F238E27FC236}">
                <a16:creationId xmlns:a16="http://schemas.microsoft.com/office/drawing/2014/main" id="{B3842406-DD98-41B7-AB37-96B7BAB84691}"/>
              </a:ext>
            </a:extLst>
          </p:cNvPr>
          <p:cNvPicPr>
            <a:picLocks noChangeAspect="1"/>
          </p:cNvPicPr>
          <p:nvPr/>
        </p:nvPicPr>
        <p:blipFill>
          <a:blip r:embed="rId6"/>
          <a:stretch>
            <a:fillRect/>
          </a:stretch>
        </p:blipFill>
        <p:spPr>
          <a:xfrm>
            <a:off x="7541064" y="3885715"/>
            <a:ext cx="1312867" cy="2678249"/>
          </a:xfrm>
          <a:prstGeom prst="rect">
            <a:avLst/>
          </a:prstGeom>
        </p:spPr>
      </p:pic>
      <p:sp>
        <p:nvSpPr>
          <p:cNvPr id="12" name="Tekstballon: ovaal 8">
            <a:extLst>
              <a:ext uri="{FF2B5EF4-FFF2-40B4-BE49-F238E27FC236}">
                <a16:creationId xmlns:a16="http://schemas.microsoft.com/office/drawing/2014/main" id="{8C7A9E6C-A082-4CD7-889C-2EDFC89E5F39}"/>
              </a:ext>
            </a:extLst>
          </p:cNvPr>
          <p:cNvSpPr/>
          <p:nvPr/>
        </p:nvSpPr>
        <p:spPr>
          <a:xfrm>
            <a:off x="2378486" y="4676472"/>
            <a:ext cx="4160145" cy="1096734"/>
          </a:xfrm>
          <a:prstGeom prst="wedgeEllipseCallout">
            <a:avLst>
              <a:gd name="adj1" fmla="val 85431"/>
              <a:gd name="adj2" fmla="val -77626"/>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25000"/>
              </a:lnSpc>
              <a:spcBef>
                <a:spcPts val="0"/>
              </a:spcBef>
              <a:spcAft>
                <a:spcPts val="600"/>
              </a:spcAft>
              <a:buClrTx/>
              <a:buSzTx/>
              <a:buFontTx/>
              <a:buNone/>
              <a:tabLst/>
              <a:defRPr/>
            </a:pPr>
            <a:r>
              <a:rPr kumimoji="0" lang="nl-NL" sz="16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Biodiversiteit gaat over </a:t>
            </a:r>
            <a:r>
              <a:rPr kumimoji="0" lang="nl-NL" sz="1600" b="1"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verschillende leefgebieden</a:t>
            </a:r>
            <a:r>
              <a:rPr kumimoji="0" lang="nl-NL" sz="16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a:t>
            </a:r>
          </a:p>
        </p:txBody>
      </p:sp>
      <p:sp>
        <p:nvSpPr>
          <p:cNvPr id="2" name="Tekstvak 1"/>
          <p:cNvSpPr txBox="1"/>
          <p:nvPr/>
        </p:nvSpPr>
        <p:spPr>
          <a:xfrm>
            <a:off x="3476763" y="1084101"/>
            <a:ext cx="215388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omic Sans MS" panose="030F0702030302020204" pitchFamily="66" charset="0"/>
              </a:rPr>
              <a:t>even samenvatten:</a:t>
            </a:r>
          </a:p>
        </p:txBody>
      </p:sp>
      <p:sp>
        <p:nvSpPr>
          <p:cNvPr id="3" name="Tijdelijke aanduiding voor dianummer 2">
            <a:extLst>
              <a:ext uri="{FF2B5EF4-FFF2-40B4-BE49-F238E27FC236}">
                <a16:creationId xmlns:a16="http://schemas.microsoft.com/office/drawing/2014/main" id="{BC572718-F4D7-4BCA-A91B-09C2A79460D6}"/>
              </a:ext>
            </a:extLst>
          </p:cNvPr>
          <p:cNvSpPr>
            <a:spLocks noGrp="1"/>
          </p:cNvSpPr>
          <p:nvPr>
            <p:ph type="sldNum" sz="quarter" idx="12"/>
          </p:nvPr>
        </p:nvSpPr>
        <p:spPr/>
        <p:txBody>
          <a:bodyPr/>
          <a:lstStyle/>
          <a:p>
            <a:fld id="{853CF62A-D4DE-4A1E-B507-0FAFDD74F425}" type="slidenum">
              <a:rPr lang="nl-NL" smtClean="0"/>
              <a:t>11</a:t>
            </a:fld>
            <a:endParaRPr lang="nl-NL"/>
          </a:p>
        </p:txBody>
      </p:sp>
    </p:spTree>
    <p:extLst>
      <p:ext uri="{BB962C8B-B14F-4D97-AF65-F5344CB8AC3E}">
        <p14:creationId xmlns:p14="http://schemas.microsoft.com/office/powerpoint/2010/main" val="2952485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1000">
              <a:schemeClr val="accent6">
                <a:lumMod val="75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192876A7-E619-4C49-95FE-42C2D3C1B256}"/>
              </a:ext>
            </a:extLst>
          </p:cNvPr>
          <p:cNvSpPr>
            <a:spLocks noGrp="1"/>
          </p:cNvSpPr>
          <p:nvPr>
            <p:ph type="title"/>
          </p:nvPr>
        </p:nvSpPr>
        <p:spPr>
          <a:xfrm>
            <a:off x="717630" y="2756738"/>
            <a:ext cx="7708739" cy="672262"/>
          </a:xfrm>
        </p:spPr>
        <p:txBody>
          <a:bodyPr>
            <a:noAutofit/>
          </a:bodyPr>
          <a:lstStyle/>
          <a:p>
            <a:pPr algn="ctr"/>
            <a:r>
              <a:rPr lang="nl-NL" dirty="0"/>
              <a:t>De ⑧ dieren</a:t>
            </a:r>
          </a:p>
        </p:txBody>
      </p:sp>
      <p:sp>
        <p:nvSpPr>
          <p:cNvPr id="2" name="Tijdelijke aanduiding voor dianummer 1">
            <a:extLst>
              <a:ext uri="{FF2B5EF4-FFF2-40B4-BE49-F238E27FC236}">
                <a16:creationId xmlns:a16="http://schemas.microsoft.com/office/drawing/2014/main" id="{B064BB97-C7DC-4E88-99D0-DB594E94D2E8}"/>
              </a:ext>
            </a:extLst>
          </p:cNvPr>
          <p:cNvSpPr>
            <a:spLocks noGrp="1"/>
          </p:cNvSpPr>
          <p:nvPr>
            <p:ph type="sldNum" sz="quarter" idx="12"/>
          </p:nvPr>
        </p:nvSpPr>
        <p:spPr/>
        <p:txBody>
          <a:bodyPr/>
          <a:lstStyle/>
          <a:p>
            <a:fld id="{853CF62A-D4DE-4A1E-B507-0FAFDD74F425}" type="slidenum">
              <a:rPr lang="nl-NL" smtClean="0"/>
              <a:t>12</a:t>
            </a:fld>
            <a:endParaRPr lang="nl-NL"/>
          </a:p>
        </p:txBody>
      </p:sp>
      <p:pic>
        <p:nvPicPr>
          <p:cNvPr id="4" name="Afbeelding 3">
            <a:extLst>
              <a:ext uri="{FF2B5EF4-FFF2-40B4-BE49-F238E27FC236}">
                <a16:creationId xmlns:a16="http://schemas.microsoft.com/office/drawing/2014/main" id="{932E63BF-69AA-4951-AACF-A37AEB572E78}"/>
              </a:ext>
            </a:extLst>
          </p:cNvPr>
          <p:cNvPicPr>
            <a:picLocks noChangeAspect="1"/>
          </p:cNvPicPr>
          <p:nvPr/>
        </p:nvPicPr>
        <p:blipFill>
          <a:blip r:embed="rId3"/>
          <a:stretch>
            <a:fillRect/>
          </a:stretch>
        </p:blipFill>
        <p:spPr>
          <a:xfrm>
            <a:off x="261242" y="5099764"/>
            <a:ext cx="1680851" cy="1533776"/>
          </a:xfrm>
          <a:prstGeom prst="rect">
            <a:avLst/>
          </a:prstGeom>
        </p:spPr>
      </p:pic>
    </p:spTree>
    <p:extLst>
      <p:ext uri="{BB962C8B-B14F-4D97-AF65-F5344CB8AC3E}">
        <p14:creationId xmlns:p14="http://schemas.microsoft.com/office/powerpoint/2010/main" val="289290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Afbeelding 28">
            <a:extLst>
              <a:ext uri="{FF2B5EF4-FFF2-40B4-BE49-F238E27FC236}">
                <a16:creationId xmlns:a16="http://schemas.microsoft.com/office/drawing/2014/main" id="{1F466371-587E-41EB-BA43-74E0CD5D1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89075" y="5013693"/>
            <a:ext cx="2252381" cy="1593277"/>
          </a:xfrm>
          <a:prstGeom prst="rect">
            <a:avLst/>
          </a:prstGeom>
        </p:spPr>
      </p:pic>
      <p:pic>
        <p:nvPicPr>
          <p:cNvPr id="27" name="Afbeelding 26">
            <a:extLst>
              <a:ext uri="{FF2B5EF4-FFF2-40B4-BE49-F238E27FC236}">
                <a16:creationId xmlns:a16="http://schemas.microsoft.com/office/drawing/2014/main" id="{3AF00470-4665-428C-995F-AB9AC890AE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9322" y="4383105"/>
            <a:ext cx="1908628" cy="1951430"/>
          </a:xfrm>
          <a:prstGeom prst="rect">
            <a:avLst/>
          </a:prstGeom>
        </p:spPr>
      </p:pic>
      <p:pic>
        <p:nvPicPr>
          <p:cNvPr id="21" name="Afbeelding 20">
            <a:extLst>
              <a:ext uri="{FF2B5EF4-FFF2-40B4-BE49-F238E27FC236}">
                <a16:creationId xmlns:a16="http://schemas.microsoft.com/office/drawing/2014/main" id="{B3F69278-D92D-4E7B-8EC9-1792651172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4735" y="3260682"/>
            <a:ext cx="2442079" cy="2057780"/>
          </a:xfrm>
          <a:prstGeom prst="rect">
            <a:avLst/>
          </a:prstGeom>
        </p:spPr>
      </p:pic>
      <p:pic>
        <p:nvPicPr>
          <p:cNvPr id="23" name="Afbeelding 22">
            <a:extLst>
              <a:ext uri="{FF2B5EF4-FFF2-40B4-BE49-F238E27FC236}">
                <a16:creationId xmlns:a16="http://schemas.microsoft.com/office/drawing/2014/main" id="{694908C9-E53C-4396-9FAA-DA00DCA662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9352" y="3447747"/>
            <a:ext cx="3124007" cy="1870715"/>
          </a:xfrm>
          <a:prstGeom prst="rect">
            <a:avLst/>
          </a:prstGeom>
        </p:spPr>
      </p:pic>
      <p:pic>
        <p:nvPicPr>
          <p:cNvPr id="25" name="Afbeelding 24">
            <a:extLst>
              <a:ext uri="{FF2B5EF4-FFF2-40B4-BE49-F238E27FC236}">
                <a16:creationId xmlns:a16="http://schemas.microsoft.com/office/drawing/2014/main" id="{A97C1369-DD52-4C10-8A91-ECBBE887BA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6012" y="1575863"/>
            <a:ext cx="1799911" cy="2205613"/>
          </a:xfrm>
          <a:prstGeom prst="rect">
            <a:avLst/>
          </a:prstGeom>
        </p:spPr>
      </p:pic>
      <p:pic>
        <p:nvPicPr>
          <p:cNvPr id="31" name="Afbeelding 30">
            <a:extLst>
              <a:ext uri="{FF2B5EF4-FFF2-40B4-BE49-F238E27FC236}">
                <a16:creationId xmlns:a16="http://schemas.microsoft.com/office/drawing/2014/main" id="{4B1A551F-78BE-4E8C-AB8E-4DEA3C14CB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66348" y="1147975"/>
            <a:ext cx="2671538" cy="1645044"/>
          </a:xfrm>
          <a:prstGeom prst="rect">
            <a:avLst/>
          </a:prstGeom>
        </p:spPr>
      </p:pic>
      <p:pic>
        <p:nvPicPr>
          <p:cNvPr id="33" name="Afbeelding 32" descr="Afbeelding met kaart&#10;&#10;Automatisch gegenereerde beschrijving">
            <a:extLst>
              <a:ext uri="{FF2B5EF4-FFF2-40B4-BE49-F238E27FC236}">
                <a16:creationId xmlns:a16="http://schemas.microsoft.com/office/drawing/2014/main" id="{3551165C-FC4C-4CB9-AAA7-2A32787F58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469552" y="1037865"/>
            <a:ext cx="1560918" cy="2061864"/>
          </a:xfrm>
          <a:prstGeom prst="rect">
            <a:avLst/>
          </a:prstGeom>
        </p:spPr>
      </p:pic>
      <p:pic>
        <p:nvPicPr>
          <p:cNvPr id="35" name="Afbeelding 34">
            <a:extLst>
              <a:ext uri="{FF2B5EF4-FFF2-40B4-BE49-F238E27FC236}">
                <a16:creationId xmlns:a16="http://schemas.microsoft.com/office/drawing/2014/main" id="{6DED5C53-1947-4848-AC22-967C608EB8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157" y="634653"/>
            <a:ext cx="1560918" cy="1946330"/>
          </a:xfrm>
          <a:prstGeom prst="rect">
            <a:avLst/>
          </a:prstGeom>
        </p:spPr>
      </p:pic>
      <p:sp>
        <p:nvSpPr>
          <p:cNvPr id="4" name="Tekstvak 3">
            <a:extLst>
              <a:ext uri="{FF2B5EF4-FFF2-40B4-BE49-F238E27FC236}">
                <a16:creationId xmlns:a16="http://schemas.microsoft.com/office/drawing/2014/main" id="{DAEBC767-71E0-47FC-B286-20C259A4A858}"/>
              </a:ext>
            </a:extLst>
          </p:cNvPr>
          <p:cNvSpPr txBox="1"/>
          <p:nvPr/>
        </p:nvSpPr>
        <p:spPr>
          <a:xfrm>
            <a:off x="1283649" y="5058738"/>
            <a:ext cx="675313" cy="300082"/>
          </a:xfrm>
          <a:prstGeom prst="rect">
            <a:avLst/>
          </a:prstGeom>
          <a:noFill/>
        </p:spPr>
        <p:txBody>
          <a:bodyPr wrap="none" rtlCol="0">
            <a:spAutoFit/>
          </a:bodyPr>
          <a:lstStyle/>
          <a:p>
            <a:r>
              <a:rPr lang="nl-NL" sz="1350" dirty="0"/>
              <a:t>Axolotl</a:t>
            </a:r>
          </a:p>
        </p:txBody>
      </p:sp>
      <p:sp>
        <p:nvSpPr>
          <p:cNvPr id="36" name="Tekstvak 35">
            <a:extLst>
              <a:ext uri="{FF2B5EF4-FFF2-40B4-BE49-F238E27FC236}">
                <a16:creationId xmlns:a16="http://schemas.microsoft.com/office/drawing/2014/main" id="{FAD983A2-02D2-4CDA-AF52-9CBD1F52AA47}"/>
              </a:ext>
            </a:extLst>
          </p:cNvPr>
          <p:cNvSpPr txBox="1"/>
          <p:nvPr/>
        </p:nvSpPr>
        <p:spPr>
          <a:xfrm>
            <a:off x="2875352" y="3800810"/>
            <a:ext cx="1137940" cy="300082"/>
          </a:xfrm>
          <a:prstGeom prst="rect">
            <a:avLst/>
          </a:prstGeom>
          <a:noFill/>
        </p:spPr>
        <p:txBody>
          <a:bodyPr wrap="none" rtlCol="0">
            <a:spAutoFit/>
          </a:bodyPr>
          <a:lstStyle/>
          <a:p>
            <a:r>
              <a:rPr lang="nl-NL" sz="1350" dirty="0"/>
              <a:t>Reuzenpanda</a:t>
            </a:r>
          </a:p>
        </p:txBody>
      </p:sp>
      <p:sp>
        <p:nvSpPr>
          <p:cNvPr id="37" name="Tekstvak 36">
            <a:extLst>
              <a:ext uri="{FF2B5EF4-FFF2-40B4-BE49-F238E27FC236}">
                <a16:creationId xmlns:a16="http://schemas.microsoft.com/office/drawing/2014/main" id="{7DD0088D-3521-456D-B2E0-AF1777C7168E}"/>
              </a:ext>
            </a:extLst>
          </p:cNvPr>
          <p:cNvSpPr txBox="1"/>
          <p:nvPr/>
        </p:nvSpPr>
        <p:spPr>
          <a:xfrm>
            <a:off x="4865250" y="2903129"/>
            <a:ext cx="2014975" cy="300082"/>
          </a:xfrm>
          <a:prstGeom prst="rect">
            <a:avLst/>
          </a:prstGeom>
          <a:noFill/>
        </p:spPr>
        <p:txBody>
          <a:bodyPr wrap="none" rtlCol="0">
            <a:spAutoFit/>
          </a:bodyPr>
          <a:lstStyle/>
          <a:p>
            <a:r>
              <a:rPr lang="nl-NL" sz="1350" dirty="0"/>
              <a:t>Aldabra landschildpadden</a:t>
            </a:r>
          </a:p>
        </p:txBody>
      </p:sp>
      <p:sp>
        <p:nvSpPr>
          <p:cNvPr id="38" name="Tekstvak 37">
            <a:extLst>
              <a:ext uri="{FF2B5EF4-FFF2-40B4-BE49-F238E27FC236}">
                <a16:creationId xmlns:a16="http://schemas.microsoft.com/office/drawing/2014/main" id="{A761CED5-33A3-48EF-8E98-1BE596B41094}"/>
              </a:ext>
            </a:extLst>
          </p:cNvPr>
          <p:cNvSpPr txBox="1"/>
          <p:nvPr/>
        </p:nvSpPr>
        <p:spPr>
          <a:xfrm>
            <a:off x="3469975" y="6424221"/>
            <a:ext cx="1298753" cy="300082"/>
          </a:xfrm>
          <a:prstGeom prst="rect">
            <a:avLst/>
          </a:prstGeom>
          <a:noFill/>
        </p:spPr>
        <p:txBody>
          <a:bodyPr wrap="none" rtlCol="0">
            <a:spAutoFit/>
          </a:bodyPr>
          <a:lstStyle/>
          <a:p>
            <a:r>
              <a:rPr lang="nl-NL" sz="1350" dirty="0"/>
              <a:t>Birmese python</a:t>
            </a:r>
          </a:p>
        </p:txBody>
      </p:sp>
      <p:sp>
        <p:nvSpPr>
          <p:cNvPr id="39" name="Tekstvak 38">
            <a:extLst>
              <a:ext uri="{FF2B5EF4-FFF2-40B4-BE49-F238E27FC236}">
                <a16:creationId xmlns:a16="http://schemas.microsoft.com/office/drawing/2014/main" id="{B151085E-80C1-4F74-B828-87180733256B}"/>
              </a:ext>
            </a:extLst>
          </p:cNvPr>
          <p:cNvSpPr txBox="1"/>
          <p:nvPr/>
        </p:nvSpPr>
        <p:spPr>
          <a:xfrm>
            <a:off x="774940" y="2615470"/>
            <a:ext cx="1040478" cy="300082"/>
          </a:xfrm>
          <a:prstGeom prst="rect">
            <a:avLst/>
          </a:prstGeom>
          <a:noFill/>
        </p:spPr>
        <p:txBody>
          <a:bodyPr wrap="none" rtlCol="0">
            <a:spAutoFit/>
          </a:bodyPr>
          <a:lstStyle/>
          <a:p>
            <a:r>
              <a:rPr lang="nl-NL" sz="1350" dirty="0"/>
              <a:t>Zeepaardjes</a:t>
            </a:r>
          </a:p>
        </p:txBody>
      </p:sp>
      <p:sp>
        <p:nvSpPr>
          <p:cNvPr id="40" name="Tekstvak 39">
            <a:extLst>
              <a:ext uri="{FF2B5EF4-FFF2-40B4-BE49-F238E27FC236}">
                <a16:creationId xmlns:a16="http://schemas.microsoft.com/office/drawing/2014/main" id="{D65505CD-060C-4D78-BCD2-520D24F444EF}"/>
              </a:ext>
            </a:extLst>
          </p:cNvPr>
          <p:cNvSpPr txBox="1"/>
          <p:nvPr/>
        </p:nvSpPr>
        <p:spPr>
          <a:xfrm>
            <a:off x="8093636" y="3203211"/>
            <a:ext cx="515654" cy="300082"/>
          </a:xfrm>
          <a:prstGeom prst="rect">
            <a:avLst/>
          </a:prstGeom>
          <a:noFill/>
        </p:spPr>
        <p:txBody>
          <a:bodyPr wrap="none" rtlCol="0">
            <a:spAutoFit/>
          </a:bodyPr>
          <a:lstStyle/>
          <a:p>
            <a:r>
              <a:rPr lang="nl-NL" sz="1350" dirty="0"/>
              <a:t>Wolf</a:t>
            </a:r>
          </a:p>
        </p:txBody>
      </p:sp>
      <p:sp>
        <p:nvSpPr>
          <p:cNvPr id="41" name="Tekstvak 40">
            <a:extLst>
              <a:ext uri="{FF2B5EF4-FFF2-40B4-BE49-F238E27FC236}">
                <a16:creationId xmlns:a16="http://schemas.microsoft.com/office/drawing/2014/main" id="{3628C2E6-017B-4285-B264-3DEB18106C8C}"/>
              </a:ext>
            </a:extLst>
          </p:cNvPr>
          <p:cNvSpPr txBox="1"/>
          <p:nvPr/>
        </p:nvSpPr>
        <p:spPr>
          <a:xfrm>
            <a:off x="4457301" y="5058738"/>
            <a:ext cx="1235531" cy="300082"/>
          </a:xfrm>
          <a:prstGeom prst="rect">
            <a:avLst/>
          </a:prstGeom>
          <a:noFill/>
        </p:spPr>
        <p:txBody>
          <a:bodyPr wrap="none" rtlCol="0">
            <a:spAutoFit/>
          </a:bodyPr>
          <a:lstStyle/>
          <a:p>
            <a:r>
              <a:rPr lang="nl-NL" sz="1350" dirty="0"/>
              <a:t>Monniksgieren</a:t>
            </a:r>
          </a:p>
        </p:txBody>
      </p:sp>
      <p:sp>
        <p:nvSpPr>
          <p:cNvPr id="42" name="Tekstvak 41">
            <a:extLst>
              <a:ext uri="{FF2B5EF4-FFF2-40B4-BE49-F238E27FC236}">
                <a16:creationId xmlns:a16="http://schemas.microsoft.com/office/drawing/2014/main" id="{9AB01A78-7ADE-40E6-8529-BE52821C2F53}"/>
              </a:ext>
            </a:extLst>
          </p:cNvPr>
          <p:cNvSpPr txBox="1"/>
          <p:nvPr/>
        </p:nvSpPr>
        <p:spPr>
          <a:xfrm>
            <a:off x="7123371" y="6330498"/>
            <a:ext cx="1459054" cy="300082"/>
          </a:xfrm>
          <a:prstGeom prst="rect">
            <a:avLst/>
          </a:prstGeom>
          <a:noFill/>
        </p:spPr>
        <p:txBody>
          <a:bodyPr wrap="none" rtlCol="0">
            <a:spAutoFit/>
          </a:bodyPr>
          <a:lstStyle/>
          <a:p>
            <a:r>
              <a:rPr lang="nl-NL" sz="1350" dirty="0"/>
              <a:t>Humboldt pinguïn</a:t>
            </a:r>
          </a:p>
        </p:txBody>
      </p:sp>
      <p:sp>
        <p:nvSpPr>
          <p:cNvPr id="22" name="Titel 1">
            <a:extLst>
              <a:ext uri="{FF2B5EF4-FFF2-40B4-BE49-F238E27FC236}">
                <a16:creationId xmlns:a16="http://schemas.microsoft.com/office/drawing/2014/main" id="{0730E143-E194-4332-BF7E-9C53A8F496E8}"/>
              </a:ext>
            </a:extLst>
          </p:cNvPr>
          <p:cNvSpPr txBox="1">
            <a:spLocks/>
          </p:cNvSpPr>
          <p:nvPr/>
        </p:nvSpPr>
        <p:spPr>
          <a:xfrm>
            <a:off x="2476012" y="112475"/>
            <a:ext cx="4778477" cy="925390"/>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0" i="0" u="none" strike="noStrike" kern="1200" cap="none" spc="0" normalizeH="0" baseline="0" noProof="0" dirty="0">
                <a:ln>
                  <a:noFill/>
                </a:ln>
                <a:solidFill>
                  <a:prstClr val="black"/>
                </a:solidFill>
                <a:effectLst/>
                <a:uLnTx/>
                <a:uFillTx/>
                <a:latin typeface="Calibri Light" panose="020F0302020204030204"/>
                <a:ea typeface="+mj-ea"/>
                <a:cs typeface="+mj-cs"/>
              </a:rPr>
              <a:t>Groepsdieren</a:t>
            </a:r>
          </a:p>
        </p:txBody>
      </p:sp>
      <p:sp>
        <p:nvSpPr>
          <p:cNvPr id="2" name="Tijdelijke aanduiding voor dianummer 1">
            <a:extLst>
              <a:ext uri="{FF2B5EF4-FFF2-40B4-BE49-F238E27FC236}">
                <a16:creationId xmlns:a16="http://schemas.microsoft.com/office/drawing/2014/main" id="{7A2E48D3-A1DE-41CC-BEE6-1DA7B6C165EC}"/>
              </a:ext>
            </a:extLst>
          </p:cNvPr>
          <p:cNvSpPr>
            <a:spLocks noGrp="1"/>
          </p:cNvSpPr>
          <p:nvPr>
            <p:ph type="sldNum" sz="quarter" idx="12"/>
          </p:nvPr>
        </p:nvSpPr>
        <p:spPr/>
        <p:txBody>
          <a:bodyPr/>
          <a:lstStyle/>
          <a:p>
            <a:fld id="{853CF62A-D4DE-4A1E-B507-0FAFDD74F425}" type="slidenum">
              <a:rPr lang="nl-NL" smtClean="0"/>
              <a:t>13</a:t>
            </a:fld>
            <a:endParaRPr lang="nl-NL"/>
          </a:p>
        </p:txBody>
      </p:sp>
    </p:spTree>
    <p:extLst>
      <p:ext uri="{BB962C8B-B14F-4D97-AF65-F5344CB8AC3E}">
        <p14:creationId xmlns:p14="http://schemas.microsoft.com/office/powerpoint/2010/main" val="3055484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1000">
              <a:schemeClr val="accent6">
                <a:lumMod val="75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192876A7-E619-4C49-95FE-42C2D3C1B256}"/>
              </a:ext>
            </a:extLst>
          </p:cNvPr>
          <p:cNvSpPr>
            <a:spLocks noGrp="1"/>
          </p:cNvSpPr>
          <p:nvPr>
            <p:ph type="title"/>
          </p:nvPr>
        </p:nvSpPr>
        <p:spPr>
          <a:xfrm>
            <a:off x="344556" y="2753282"/>
            <a:ext cx="8454887" cy="1351436"/>
          </a:xfrm>
        </p:spPr>
        <p:txBody>
          <a:bodyPr>
            <a:noAutofit/>
          </a:bodyPr>
          <a:lstStyle/>
          <a:p>
            <a:pPr algn="ctr"/>
            <a:r>
              <a:rPr lang="nl-NL" dirty="0"/>
              <a:t>Woordwolk </a:t>
            </a:r>
          </a:p>
        </p:txBody>
      </p:sp>
      <p:grpSp>
        <p:nvGrpSpPr>
          <p:cNvPr id="3" name="Groep 2">
            <a:extLst>
              <a:ext uri="{FF2B5EF4-FFF2-40B4-BE49-F238E27FC236}">
                <a16:creationId xmlns:a16="http://schemas.microsoft.com/office/drawing/2014/main" id="{8573C249-EDAA-4172-8690-03FF1C7A048C}"/>
              </a:ext>
            </a:extLst>
          </p:cNvPr>
          <p:cNvGrpSpPr/>
          <p:nvPr/>
        </p:nvGrpSpPr>
        <p:grpSpPr>
          <a:xfrm>
            <a:off x="344556" y="5237875"/>
            <a:ext cx="1335935" cy="1301038"/>
            <a:chOff x="253183" y="5470609"/>
            <a:chExt cx="1335935" cy="1301038"/>
          </a:xfrm>
        </p:grpSpPr>
        <p:pic>
          <p:nvPicPr>
            <p:cNvPr id="4" name="Afbeelding 3" descr="Afbeelding met tekst, kantoorartikelen&#10;&#10;Automatisch gegenereerde beschrijving">
              <a:extLst>
                <a:ext uri="{FF2B5EF4-FFF2-40B4-BE49-F238E27FC236}">
                  <a16:creationId xmlns:a16="http://schemas.microsoft.com/office/drawing/2014/main" id="{4EE1D826-0B9B-4C64-8D8D-C0B4E1002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83" y="5470609"/>
              <a:ext cx="1207300" cy="1285644"/>
            </a:xfrm>
            <a:prstGeom prst="rect">
              <a:avLst/>
            </a:prstGeom>
          </p:spPr>
        </p:pic>
        <p:pic>
          <p:nvPicPr>
            <p:cNvPr id="6" name="Graphic 5" descr="Gebruiker">
              <a:extLst>
                <a:ext uri="{FF2B5EF4-FFF2-40B4-BE49-F238E27FC236}">
                  <a16:creationId xmlns:a16="http://schemas.microsoft.com/office/drawing/2014/main" id="{EE32978E-9A43-4C14-8451-D62FB56B84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468" y="6167997"/>
              <a:ext cx="603650" cy="603650"/>
            </a:xfrm>
            <a:prstGeom prst="rect">
              <a:avLst/>
            </a:prstGeom>
          </p:spPr>
        </p:pic>
      </p:grpSp>
      <p:sp>
        <p:nvSpPr>
          <p:cNvPr id="2" name="Tijdelijke aanduiding voor dianummer 1">
            <a:extLst>
              <a:ext uri="{FF2B5EF4-FFF2-40B4-BE49-F238E27FC236}">
                <a16:creationId xmlns:a16="http://schemas.microsoft.com/office/drawing/2014/main" id="{791AC91B-AA42-49EC-9433-1E5D1EEE82D0}"/>
              </a:ext>
            </a:extLst>
          </p:cNvPr>
          <p:cNvSpPr>
            <a:spLocks noGrp="1"/>
          </p:cNvSpPr>
          <p:nvPr>
            <p:ph type="sldNum" sz="quarter" idx="12"/>
          </p:nvPr>
        </p:nvSpPr>
        <p:spPr/>
        <p:txBody>
          <a:bodyPr/>
          <a:lstStyle/>
          <a:p>
            <a:fld id="{853CF62A-D4DE-4A1E-B507-0FAFDD74F425}" type="slidenum">
              <a:rPr lang="nl-NL" smtClean="0"/>
              <a:t>2</a:t>
            </a:fld>
            <a:endParaRPr lang="nl-NL"/>
          </a:p>
        </p:txBody>
      </p:sp>
    </p:spTree>
    <p:extLst>
      <p:ext uri="{BB962C8B-B14F-4D97-AF65-F5344CB8AC3E}">
        <p14:creationId xmlns:p14="http://schemas.microsoft.com/office/powerpoint/2010/main" val="386870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1000">
              <a:schemeClr val="accent6">
                <a:lumMod val="75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192876A7-E619-4C49-95FE-42C2D3C1B256}"/>
              </a:ext>
            </a:extLst>
          </p:cNvPr>
          <p:cNvSpPr>
            <a:spLocks noGrp="1"/>
          </p:cNvSpPr>
          <p:nvPr>
            <p:ph type="title"/>
          </p:nvPr>
        </p:nvSpPr>
        <p:spPr>
          <a:xfrm>
            <a:off x="344556" y="2753282"/>
            <a:ext cx="8454887" cy="1351436"/>
          </a:xfrm>
        </p:spPr>
        <p:txBody>
          <a:bodyPr>
            <a:noAutofit/>
          </a:bodyPr>
          <a:lstStyle/>
          <a:p>
            <a:r>
              <a:rPr lang="nl-NL" sz="4000" dirty="0"/>
              <a:t>Dieren demonstreren voor biodiversiteit</a:t>
            </a:r>
          </a:p>
        </p:txBody>
      </p:sp>
      <p:sp>
        <p:nvSpPr>
          <p:cNvPr id="2" name="Tijdelijke aanduiding voor dianummer 1">
            <a:extLst>
              <a:ext uri="{FF2B5EF4-FFF2-40B4-BE49-F238E27FC236}">
                <a16:creationId xmlns:a16="http://schemas.microsoft.com/office/drawing/2014/main" id="{38445487-BA62-4D71-9CA7-8BA57CF8F82C}"/>
              </a:ext>
            </a:extLst>
          </p:cNvPr>
          <p:cNvSpPr>
            <a:spLocks noGrp="1"/>
          </p:cNvSpPr>
          <p:nvPr>
            <p:ph type="sldNum" sz="quarter" idx="12"/>
          </p:nvPr>
        </p:nvSpPr>
        <p:spPr/>
        <p:txBody>
          <a:bodyPr/>
          <a:lstStyle/>
          <a:p>
            <a:fld id="{853CF62A-D4DE-4A1E-B507-0FAFDD74F425}" type="slidenum">
              <a:rPr lang="nl-NL" smtClean="0"/>
              <a:t>3</a:t>
            </a:fld>
            <a:endParaRPr lang="nl-NL"/>
          </a:p>
        </p:txBody>
      </p:sp>
    </p:spTree>
    <p:extLst>
      <p:ext uri="{BB962C8B-B14F-4D97-AF65-F5344CB8AC3E}">
        <p14:creationId xmlns:p14="http://schemas.microsoft.com/office/powerpoint/2010/main" val="110987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kaart&#10;&#10;Automatisch gegenereerde beschrijving">
            <a:extLst>
              <a:ext uri="{FF2B5EF4-FFF2-40B4-BE49-F238E27FC236}">
                <a16:creationId xmlns:a16="http://schemas.microsoft.com/office/drawing/2014/main" id="{8274C796-88A5-4C38-A1F2-5E682308A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35" y="340297"/>
            <a:ext cx="8343130" cy="6440443"/>
          </a:xfrm>
          <a:prstGeom prst="rect">
            <a:avLst/>
          </a:prstGeom>
        </p:spPr>
      </p:pic>
      <p:sp>
        <p:nvSpPr>
          <p:cNvPr id="2" name="Tijdelijke aanduiding voor dianummer 1">
            <a:extLst>
              <a:ext uri="{FF2B5EF4-FFF2-40B4-BE49-F238E27FC236}">
                <a16:creationId xmlns:a16="http://schemas.microsoft.com/office/drawing/2014/main" id="{DD075068-E23B-43BD-B041-F2B312C93567}"/>
              </a:ext>
            </a:extLst>
          </p:cNvPr>
          <p:cNvSpPr>
            <a:spLocks noGrp="1"/>
          </p:cNvSpPr>
          <p:nvPr>
            <p:ph type="sldNum" sz="quarter" idx="12"/>
          </p:nvPr>
        </p:nvSpPr>
        <p:spPr/>
        <p:txBody>
          <a:bodyPr/>
          <a:lstStyle/>
          <a:p>
            <a:fld id="{853CF62A-D4DE-4A1E-B507-0FAFDD74F425}" type="slidenum">
              <a:rPr lang="nl-NL" smtClean="0"/>
              <a:t>4</a:t>
            </a:fld>
            <a:endParaRPr lang="nl-NL"/>
          </a:p>
        </p:txBody>
      </p:sp>
    </p:spTree>
    <p:extLst>
      <p:ext uri="{BB962C8B-B14F-4D97-AF65-F5344CB8AC3E}">
        <p14:creationId xmlns:p14="http://schemas.microsoft.com/office/powerpoint/2010/main" val="201636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1000">
              <a:schemeClr val="accent6">
                <a:lumMod val="75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192876A7-E619-4C49-95FE-42C2D3C1B256}"/>
              </a:ext>
            </a:extLst>
          </p:cNvPr>
          <p:cNvSpPr>
            <a:spLocks noGrp="1"/>
          </p:cNvSpPr>
          <p:nvPr>
            <p:ph type="title"/>
          </p:nvPr>
        </p:nvSpPr>
        <p:spPr>
          <a:xfrm>
            <a:off x="599446" y="2756738"/>
            <a:ext cx="7945107" cy="672262"/>
          </a:xfrm>
        </p:spPr>
        <p:txBody>
          <a:bodyPr>
            <a:noAutofit/>
          </a:bodyPr>
          <a:lstStyle/>
          <a:p>
            <a:pPr algn="ctr"/>
            <a:r>
              <a:rPr lang="nl-NL" dirty="0"/>
              <a:t>Informatiecartoons:</a:t>
            </a:r>
            <a:br>
              <a:rPr lang="nl-NL" dirty="0"/>
            </a:br>
            <a:r>
              <a:rPr lang="nl-NL" dirty="0"/>
              <a:t>De ④ aspecten van biodiversiteit </a:t>
            </a:r>
          </a:p>
        </p:txBody>
      </p:sp>
      <p:sp>
        <p:nvSpPr>
          <p:cNvPr id="2" name="Tijdelijke aanduiding voor dianummer 1">
            <a:extLst>
              <a:ext uri="{FF2B5EF4-FFF2-40B4-BE49-F238E27FC236}">
                <a16:creationId xmlns:a16="http://schemas.microsoft.com/office/drawing/2014/main" id="{38FB121E-E04E-481B-A3EC-67D0F1BFDE2F}"/>
              </a:ext>
            </a:extLst>
          </p:cNvPr>
          <p:cNvSpPr>
            <a:spLocks noGrp="1"/>
          </p:cNvSpPr>
          <p:nvPr>
            <p:ph type="sldNum" sz="quarter" idx="12"/>
          </p:nvPr>
        </p:nvSpPr>
        <p:spPr/>
        <p:txBody>
          <a:bodyPr/>
          <a:lstStyle/>
          <a:p>
            <a:fld id="{853CF62A-D4DE-4A1E-B507-0FAFDD74F425}" type="slidenum">
              <a:rPr lang="nl-NL" smtClean="0"/>
              <a:t>5</a:t>
            </a:fld>
            <a:endParaRPr lang="nl-NL"/>
          </a:p>
        </p:txBody>
      </p:sp>
    </p:spTree>
    <p:extLst>
      <p:ext uri="{BB962C8B-B14F-4D97-AF65-F5344CB8AC3E}">
        <p14:creationId xmlns:p14="http://schemas.microsoft.com/office/powerpoint/2010/main" val="645503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73248830-F2A3-434B-A9C4-131CE09FD2D4}"/>
              </a:ext>
            </a:extLst>
          </p:cNvPr>
          <p:cNvPicPr>
            <a:picLocks noChangeAspect="1"/>
          </p:cNvPicPr>
          <p:nvPr/>
        </p:nvPicPr>
        <p:blipFill>
          <a:blip r:embed="rId3"/>
          <a:stretch>
            <a:fillRect/>
          </a:stretch>
        </p:blipFill>
        <p:spPr>
          <a:xfrm flipH="1">
            <a:off x="30131" y="973858"/>
            <a:ext cx="1499892" cy="3059780"/>
          </a:xfrm>
          <a:prstGeom prst="rect">
            <a:avLst/>
          </a:prstGeom>
        </p:spPr>
      </p:pic>
      <p:grpSp>
        <p:nvGrpSpPr>
          <p:cNvPr id="4" name="Groep 3">
            <a:extLst>
              <a:ext uri="{FF2B5EF4-FFF2-40B4-BE49-F238E27FC236}">
                <a16:creationId xmlns:a16="http://schemas.microsoft.com/office/drawing/2014/main" id="{3CA07698-5DB4-4DDF-B0D8-FE44927C2589}"/>
              </a:ext>
            </a:extLst>
          </p:cNvPr>
          <p:cNvGrpSpPr/>
          <p:nvPr/>
        </p:nvGrpSpPr>
        <p:grpSpPr>
          <a:xfrm>
            <a:off x="167146" y="3385952"/>
            <a:ext cx="4411780" cy="2970401"/>
            <a:chOff x="193183" y="3861076"/>
            <a:chExt cx="4226389" cy="2687860"/>
          </a:xfrm>
        </p:grpSpPr>
        <p:pic>
          <p:nvPicPr>
            <p:cNvPr id="3" name="Afbeelding 2">
              <a:extLst>
                <a:ext uri="{FF2B5EF4-FFF2-40B4-BE49-F238E27FC236}">
                  <a16:creationId xmlns:a16="http://schemas.microsoft.com/office/drawing/2014/main" id="{C3ACD7C7-951E-4721-AAEB-39BAE52784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3585" y="3861076"/>
              <a:ext cx="1705987" cy="2253979"/>
            </a:xfrm>
            <a:prstGeom prst="rect">
              <a:avLst/>
            </a:prstGeom>
          </p:spPr>
        </p:pic>
        <p:sp>
          <p:nvSpPr>
            <p:cNvPr id="24" name="Tekstballon: ovaal 23">
              <a:extLst>
                <a:ext uri="{FF2B5EF4-FFF2-40B4-BE49-F238E27FC236}">
                  <a16:creationId xmlns:a16="http://schemas.microsoft.com/office/drawing/2014/main" id="{24D12C73-CA10-4EA9-B436-65632F47B5E9}"/>
                </a:ext>
              </a:extLst>
            </p:cNvPr>
            <p:cNvSpPr/>
            <p:nvPr/>
          </p:nvSpPr>
          <p:spPr>
            <a:xfrm>
              <a:off x="193183" y="4643346"/>
              <a:ext cx="2986585" cy="1905590"/>
            </a:xfrm>
            <a:prstGeom prst="wedgeEllipseCallout">
              <a:avLst>
                <a:gd name="adj1" fmla="val 67636"/>
                <a:gd name="adj2" fmla="val -54237"/>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25000"/>
                </a:lnSpc>
                <a:spcAft>
                  <a:spcPts val="600"/>
                </a:spcAft>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Gisteren vingen we een lekker hert. Dat lukte mijn roedel, doordat de snelle en de sterke wolven samenwerkten. </a:t>
              </a:r>
            </a:p>
          </p:txBody>
        </p:sp>
      </p:grpSp>
      <p:grpSp>
        <p:nvGrpSpPr>
          <p:cNvPr id="5" name="Groep 4">
            <a:extLst>
              <a:ext uri="{FF2B5EF4-FFF2-40B4-BE49-F238E27FC236}">
                <a16:creationId xmlns:a16="http://schemas.microsoft.com/office/drawing/2014/main" id="{560E3376-61ED-448F-BC69-F1688B838162}"/>
              </a:ext>
            </a:extLst>
          </p:cNvPr>
          <p:cNvGrpSpPr/>
          <p:nvPr/>
        </p:nvGrpSpPr>
        <p:grpSpPr>
          <a:xfrm>
            <a:off x="4802819" y="3900473"/>
            <a:ext cx="4174036" cy="2490911"/>
            <a:chOff x="4809415" y="4271831"/>
            <a:chExt cx="4174036" cy="2490911"/>
          </a:xfrm>
        </p:grpSpPr>
        <p:pic>
          <p:nvPicPr>
            <p:cNvPr id="10" name="Afbeelding 9" descr="Afbeelding met tekening&#10;&#10;Automatisch gegenereerde beschrijving">
              <a:extLst>
                <a:ext uri="{FF2B5EF4-FFF2-40B4-BE49-F238E27FC236}">
                  <a16:creationId xmlns:a16="http://schemas.microsoft.com/office/drawing/2014/main" id="{D8687487-E37A-4313-8D12-1C8AEA8F8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931416" y="4271831"/>
              <a:ext cx="1052035" cy="2490911"/>
            </a:xfrm>
            <a:prstGeom prst="rect">
              <a:avLst/>
            </a:prstGeom>
          </p:spPr>
        </p:pic>
        <p:sp>
          <p:nvSpPr>
            <p:cNvPr id="12" name="Tekstballon: ovaal 11">
              <a:extLst>
                <a:ext uri="{FF2B5EF4-FFF2-40B4-BE49-F238E27FC236}">
                  <a16:creationId xmlns:a16="http://schemas.microsoft.com/office/drawing/2014/main" id="{35BEBCD1-A8E4-4585-90D5-126052A1DB76}"/>
                </a:ext>
              </a:extLst>
            </p:cNvPr>
            <p:cNvSpPr/>
            <p:nvPr/>
          </p:nvSpPr>
          <p:spPr>
            <a:xfrm>
              <a:off x="4809415" y="4348424"/>
              <a:ext cx="3463852" cy="2208598"/>
            </a:xfrm>
            <a:prstGeom prst="wedgeEllipseCallout">
              <a:avLst>
                <a:gd name="adj1" fmla="val 56350"/>
                <a:gd name="adj2" fmla="val -34298"/>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25000"/>
                </a:lnSpc>
                <a:spcAft>
                  <a:spcPts val="600"/>
                </a:spcAft>
                <a:defRPr/>
              </a:pPr>
              <a:endParaRPr lang="nl-NL" sz="11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endParaRPr>
            </a:p>
            <a:p>
              <a:pPr algn="ctr">
                <a:lnSpc>
                  <a:spcPct val="125000"/>
                </a:lnSpc>
                <a:spcAft>
                  <a:spcPts val="600"/>
                </a:spcAft>
                <a:defRPr/>
              </a:pPr>
              <a:r>
                <a:rPr lang="nl-NL" sz="1600" b="1"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Door verschillen kunnen dieren overleven</a:t>
              </a: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 </a:t>
              </a:r>
              <a:r>
                <a:rPr lang="nl-NL" sz="1600" b="1"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Biodiversiteit gaat dus over verschillend zijn binnen een soort!</a:t>
              </a:r>
            </a:p>
            <a:p>
              <a:pPr algn="ctr">
                <a:lnSpc>
                  <a:spcPct val="125000"/>
                </a:lnSpc>
                <a:spcAft>
                  <a:spcPts val="600"/>
                </a:spcAft>
                <a:defRPr/>
              </a:pPr>
              <a:endParaRPr lang="nl-NL" sz="11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endParaRPr>
            </a:p>
          </p:txBody>
        </p:sp>
      </p:grpSp>
      <p:sp>
        <p:nvSpPr>
          <p:cNvPr id="18" name="Tekstballon: ovaal 17">
            <a:extLst>
              <a:ext uri="{FF2B5EF4-FFF2-40B4-BE49-F238E27FC236}">
                <a16:creationId xmlns:a16="http://schemas.microsoft.com/office/drawing/2014/main" id="{F9C2F130-A34E-4D84-B34F-45CE862FF2A4}"/>
              </a:ext>
            </a:extLst>
          </p:cNvPr>
          <p:cNvSpPr/>
          <p:nvPr/>
        </p:nvSpPr>
        <p:spPr>
          <a:xfrm>
            <a:off x="1178979" y="73078"/>
            <a:ext cx="3399947" cy="1666945"/>
          </a:xfrm>
          <a:prstGeom prst="wedgeEllipseCallout">
            <a:avLst>
              <a:gd name="adj1" fmla="val -59325"/>
              <a:gd name="adj2" fmla="val 38033"/>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25000"/>
              </a:lnSpc>
              <a:spcAft>
                <a:spcPts val="600"/>
              </a:spcAft>
            </a:pPr>
            <a:r>
              <a:rPr lang="nl-NL" sz="1600" dirty="0">
                <a:latin typeface="Comic Sans MS" panose="030F0702030302020204" pitchFamily="66" charset="0"/>
                <a:ea typeface="Calibri" panose="020F0502020204030204" pitchFamily="34" charset="0"/>
                <a:cs typeface="Times New Roman" panose="02020603050405020304" pitchFamily="18" charset="0"/>
              </a:rPr>
              <a:t> Waarom kan het belangrijk zijn om </a:t>
            </a:r>
            <a:r>
              <a:rPr lang="nl-NL" sz="1600" b="1" dirty="0">
                <a:latin typeface="Comic Sans MS" panose="030F0702030302020204" pitchFamily="66" charset="0"/>
                <a:ea typeface="Calibri" panose="020F0502020204030204" pitchFamily="34" charset="0"/>
                <a:cs typeface="Times New Roman" panose="02020603050405020304" pitchFamily="18" charset="0"/>
              </a:rPr>
              <a:t>binnen een soort te verschillen</a:t>
            </a:r>
            <a:r>
              <a:rPr lang="nl-NL" sz="1600" dirty="0">
                <a:latin typeface="Comic Sans MS" panose="030F0702030302020204" pitchFamily="66" charset="0"/>
                <a:ea typeface="Calibri" panose="020F0502020204030204" pitchFamily="34" charset="0"/>
                <a:cs typeface="Times New Roman" panose="02020603050405020304" pitchFamily="18" charset="0"/>
              </a:rPr>
              <a:t>? En is dat biodiversiteit?</a:t>
            </a:r>
            <a:r>
              <a:rPr lang="nl-NL" sz="1600" dirty="0">
                <a:ea typeface="Calibri" panose="020F0502020204030204" pitchFamily="34" charset="0"/>
                <a:cs typeface="Times New Roman" panose="02020603050405020304" pitchFamily="18" charset="0"/>
              </a:rPr>
              <a:t> </a:t>
            </a:r>
          </a:p>
        </p:txBody>
      </p:sp>
      <p:grpSp>
        <p:nvGrpSpPr>
          <p:cNvPr id="16" name="Groep 15">
            <a:extLst>
              <a:ext uri="{FF2B5EF4-FFF2-40B4-BE49-F238E27FC236}">
                <a16:creationId xmlns:a16="http://schemas.microsoft.com/office/drawing/2014/main" id="{A518B79F-62AC-4B1A-BF5E-B338347644CB}"/>
              </a:ext>
            </a:extLst>
          </p:cNvPr>
          <p:cNvGrpSpPr/>
          <p:nvPr/>
        </p:nvGrpSpPr>
        <p:grpSpPr>
          <a:xfrm flipH="1">
            <a:off x="3688513" y="788727"/>
            <a:ext cx="5240429" cy="2740965"/>
            <a:chOff x="3031278" y="1093721"/>
            <a:chExt cx="4940632" cy="2644390"/>
          </a:xfrm>
        </p:grpSpPr>
        <p:pic>
          <p:nvPicPr>
            <p:cNvPr id="19" name="Afbeelding 18">
              <a:extLst>
                <a:ext uri="{FF2B5EF4-FFF2-40B4-BE49-F238E27FC236}">
                  <a16:creationId xmlns:a16="http://schemas.microsoft.com/office/drawing/2014/main" id="{6CFECCD3-46A8-4994-A30F-22E09689BF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031278" y="1093721"/>
              <a:ext cx="1817554" cy="2264469"/>
            </a:xfrm>
            <a:prstGeom prst="rect">
              <a:avLst/>
            </a:prstGeom>
          </p:spPr>
        </p:pic>
        <p:sp>
          <p:nvSpPr>
            <p:cNvPr id="20" name="Tekstballon: ovaal 19">
              <a:extLst>
                <a:ext uri="{FF2B5EF4-FFF2-40B4-BE49-F238E27FC236}">
                  <a16:creationId xmlns:a16="http://schemas.microsoft.com/office/drawing/2014/main" id="{8E5E9ED7-D3AC-41CD-B0E2-79E4DE73F25A}"/>
                </a:ext>
              </a:extLst>
            </p:cNvPr>
            <p:cNvSpPr/>
            <p:nvPr/>
          </p:nvSpPr>
          <p:spPr>
            <a:xfrm>
              <a:off x="4766469" y="1413041"/>
              <a:ext cx="3205441" cy="2325070"/>
            </a:xfrm>
            <a:prstGeom prst="wedgeEllipseCallout">
              <a:avLst>
                <a:gd name="adj1" fmla="val -60543"/>
                <a:gd name="adj2" fmla="val -30543"/>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25000"/>
                </a:lnSpc>
                <a:spcAft>
                  <a:spcPts val="600"/>
                </a:spcAft>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Ik verstop me voor rovers tussen geelgroene wieren en jij valt niet op tussen paars koraal. Handig hè, dat we allemaal verschillend zijn.</a:t>
              </a:r>
            </a:p>
          </p:txBody>
        </p:sp>
      </p:grpSp>
      <p:sp>
        <p:nvSpPr>
          <p:cNvPr id="2" name="Tijdelijke aanduiding voor dianummer 1">
            <a:extLst>
              <a:ext uri="{FF2B5EF4-FFF2-40B4-BE49-F238E27FC236}">
                <a16:creationId xmlns:a16="http://schemas.microsoft.com/office/drawing/2014/main" id="{AF2C8B8F-4DE2-481D-9469-65B372EBEDDF}"/>
              </a:ext>
            </a:extLst>
          </p:cNvPr>
          <p:cNvSpPr>
            <a:spLocks noGrp="1"/>
          </p:cNvSpPr>
          <p:nvPr>
            <p:ph type="sldNum" sz="quarter" idx="12"/>
          </p:nvPr>
        </p:nvSpPr>
        <p:spPr/>
        <p:txBody>
          <a:bodyPr/>
          <a:lstStyle/>
          <a:p>
            <a:fld id="{853CF62A-D4DE-4A1E-B507-0FAFDD74F425}" type="slidenum">
              <a:rPr lang="nl-NL" smtClean="0"/>
              <a:t>6</a:t>
            </a:fld>
            <a:endParaRPr lang="nl-NL"/>
          </a:p>
        </p:txBody>
      </p:sp>
    </p:spTree>
    <p:extLst>
      <p:ext uri="{BB962C8B-B14F-4D97-AF65-F5344CB8AC3E}">
        <p14:creationId xmlns:p14="http://schemas.microsoft.com/office/powerpoint/2010/main" val="380303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ening&#10;&#10;Automatisch gegenereerde beschrijving">
            <a:extLst>
              <a:ext uri="{FF2B5EF4-FFF2-40B4-BE49-F238E27FC236}">
                <a16:creationId xmlns:a16="http://schemas.microsoft.com/office/drawing/2014/main" id="{9DB67BC5-7A69-4752-9BE6-946DD61FB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00" y="614316"/>
            <a:ext cx="1129625" cy="2674620"/>
          </a:xfrm>
          <a:prstGeom prst="rect">
            <a:avLst/>
          </a:prstGeom>
        </p:spPr>
      </p:pic>
      <p:grpSp>
        <p:nvGrpSpPr>
          <p:cNvPr id="5" name="Groep 4">
            <a:extLst>
              <a:ext uri="{FF2B5EF4-FFF2-40B4-BE49-F238E27FC236}">
                <a16:creationId xmlns:a16="http://schemas.microsoft.com/office/drawing/2014/main" id="{64DF49EF-82CE-4EE7-AF84-03F6E480395C}"/>
              </a:ext>
            </a:extLst>
          </p:cNvPr>
          <p:cNvGrpSpPr/>
          <p:nvPr/>
        </p:nvGrpSpPr>
        <p:grpSpPr>
          <a:xfrm>
            <a:off x="5400864" y="2681256"/>
            <a:ext cx="3650945" cy="3234813"/>
            <a:chOff x="5601298" y="2805469"/>
            <a:chExt cx="3650945" cy="3234813"/>
          </a:xfrm>
        </p:grpSpPr>
        <p:pic>
          <p:nvPicPr>
            <p:cNvPr id="15" name="Afbeelding 14" descr="Afbeelding met tekening&#10;&#10;Automatisch gegenereerde beschrijving">
              <a:extLst>
                <a:ext uri="{FF2B5EF4-FFF2-40B4-BE49-F238E27FC236}">
                  <a16:creationId xmlns:a16="http://schemas.microsoft.com/office/drawing/2014/main" id="{ADCD3E12-DC79-431E-A581-FD99DC53B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738125" y="2953675"/>
              <a:ext cx="1514118" cy="3086607"/>
            </a:xfrm>
            <a:prstGeom prst="rect">
              <a:avLst/>
            </a:prstGeom>
          </p:spPr>
        </p:pic>
        <p:sp>
          <p:nvSpPr>
            <p:cNvPr id="9" name="Tekstballon: ovaal 8">
              <a:extLst>
                <a:ext uri="{FF2B5EF4-FFF2-40B4-BE49-F238E27FC236}">
                  <a16:creationId xmlns:a16="http://schemas.microsoft.com/office/drawing/2014/main" id="{8C7A9E6C-A082-4CD7-889C-2EDFC89E5F39}"/>
                </a:ext>
              </a:extLst>
            </p:cNvPr>
            <p:cNvSpPr/>
            <p:nvPr/>
          </p:nvSpPr>
          <p:spPr>
            <a:xfrm>
              <a:off x="5601298" y="2805469"/>
              <a:ext cx="2509140" cy="2169050"/>
            </a:xfrm>
            <a:prstGeom prst="wedgeEllipseCallout">
              <a:avLst>
                <a:gd name="adj1" fmla="val 61324"/>
                <a:gd name="adj2" fmla="val -18811"/>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25000"/>
                </a:lnSpc>
                <a:spcBef>
                  <a:spcPts val="0"/>
                </a:spcBef>
                <a:spcAft>
                  <a:spcPts val="600"/>
                </a:spcAft>
                <a:buClrTx/>
                <a:buSzTx/>
                <a:buFontTx/>
                <a:buNone/>
                <a:tabLst/>
                <a:defRPr/>
              </a:pPr>
              <a:r>
                <a:rPr kumimoji="0" lang="nl-NL" sz="1600" b="1"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Ja! Hoe meer verschillende soorten er zijn, hoe groter de biodiversiteit! </a:t>
              </a:r>
            </a:p>
          </p:txBody>
        </p:sp>
      </p:grpSp>
      <p:sp>
        <p:nvSpPr>
          <p:cNvPr id="12" name="Tekstballon: ovaal 21">
            <a:extLst>
              <a:ext uri="{FF2B5EF4-FFF2-40B4-BE49-F238E27FC236}">
                <a16:creationId xmlns:a16="http://schemas.microsoft.com/office/drawing/2014/main" id="{F0D7FF8D-E5CB-4853-83A7-519CE27A4978}"/>
              </a:ext>
            </a:extLst>
          </p:cNvPr>
          <p:cNvSpPr/>
          <p:nvPr/>
        </p:nvSpPr>
        <p:spPr>
          <a:xfrm>
            <a:off x="933384" y="284330"/>
            <a:ext cx="3140588" cy="1844815"/>
          </a:xfrm>
          <a:prstGeom prst="wedgeEllipseCallout">
            <a:avLst>
              <a:gd name="adj1" fmla="val -57729"/>
              <a:gd name="adj2" fmla="val -7970"/>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25000"/>
              </a:lnSpc>
              <a:spcBef>
                <a:spcPts val="0"/>
              </a:spcBef>
              <a:spcAft>
                <a:spcPts val="60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Maar er zijn ook veel </a:t>
            </a:r>
            <a:r>
              <a:rPr kumimoji="0" lang="nl-NL" sz="1600" b="1"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verschillen tussen soorten dieren</a:t>
            </a:r>
            <a:r>
              <a:rPr kumimoji="0" lang="nl-NL" sz="16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 Is dat ook biodiversiteit?</a:t>
            </a:r>
          </a:p>
        </p:txBody>
      </p:sp>
      <p:grpSp>
        <p:nvGrpSpPr>
          <p:cNvPr id="2" name="Groep 1">
            <a:extLst>
              <a:ext uri="{FF2B5EF4-FFF2-40B4-BE49-F238E27FC236}">
                <a16:creationId xmlns:a16="http://schemas.microsoft.com/office/drawing/2014/main" id="{59433A34-076F-49B9-BEA8-322A2B918993}"/>
              </a:ext>
            </a:extLst>
          </p:cNvPr>
          <p:cNvGrpSpPr/>
          <p:nvPr/>
        </p:nvGrpSpPr>
        <p:grpSpPr>
          <a:xfrm>
            <a:off x="0" y="182234"/>
            <a:ext cx="8967090" cy="6391436"/>
            <a:chOff x="118601" y="191651"/>
            <a:chExt cx="8967090" cy="6391436"/>
          </a:xfrm>
        </p:grpSpPr>
        <p:grpSp>
          <p:nvGrpSpPr>
            <p:cNvPr id="4" name="Groep 3">
              <a:extLst>
                <a:ext uri="{FF2B5EF4-FFF2-40B4-BE49-F238E27FC236}">
                  <a16:creationId xmlns:a16="http://schemas.microsoft.com/office/drawing/2014/main" id="{C9FC39F4-4085-4EA0-ACAC-02436B0637E8}"/>
                </a:ext>
              </a:extLst>
            </p:cNvPr>
            <p:cNvGrpSpPr/>
            <p:nvPr/>
          </p:nvGrpSpPr>
          <p:grpSpPr>
            <a:xfrm>
              <a:off x="4020707" y="191651"/>
              <a:ext cx="5064984" cy="2583707"/>
              <a:chOff x="4020707" y="191651"/>
              <a:chExt cx="5064984" cy="2583707"/>
            </a:xfrm>
          </p:grpSpPr>
          <p:pic>
            <p:nvPicPr>
              <p:cNvPr id="11" name="Afbeelding 10">
                <a:extLst>
                  <a:ext uri="{FF2B5EF4-FFF2-40B4-BE49-F238E27FC236}">
                    <a16:creationId xmlns:a16="http://schemas.microsoft.com/office/drawing/2014/main" id="{E2D7E2A8-F5CA-4683-9258-AC64616ADA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6551" y="191651"/>
                <a:ext cx="2509140" cy="2071758"/>
              </a:xfrm>
              <a:prstGeom prst="rect">
                <a:avLst/>
              </a:prstGeom>
            </p:spPr>
          </p:pic>
          <p:sp>
            <p:nvSpPr>
              <p:cNvPr id="13" name="Tekstballon: ovaal 12">
                <a:extLst>
                  <a:ext uri="{FF2B5EF4-FFF2-40B4-BE49-F238E27FC236}">
                    <a16:creationId xmlns:a16="http://schemas.microsoft.com/office/drawing/2014/main" id="{7548A527-904D-4940-9E62-EA263E3381C4}"/>
                  </a:ext>
                </a:extLst>
              </p:cNvPr>
              <p:cNvSpPr/>
              <p:nvPr/>
            </p:nvSpPr>
            <p:spPr>
              <a:xfrm>
                <a:off x="4020707" y="606307"/>
                <a:ext cx="2979721" cy="2169051"/>
              </a:xfrm>
              <a:prstGeom prst="wedgeEllipseCallout">
                <a:avLst>
                  <a:gd name="adj1" fmla="val 58392"/>
                  <a:gd name="adj2" fmla="val -23741"/>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25000"/>
                  </a:lnSpc>
                  <a:spcBef>
                    <a:spcPts val="0"/>
                  </a:spcBef>
                  <a:spcAft>
                    <a:spcPts val="600"/>
                  </a:spcAft>
                  <a:buClrTx/>
                  <a:buSzTx/>
                  <a:buFontTx/>
                  <a:buNone/>
                  <a:tabLst/>
                  <a:defRPr/>
                </a:pPr>
                <a:r>
                  <a:rPr kumimoji="0" lang="nl-NL" sz="16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Wij axolotls zijn heel bijzonder. Als iemand mijn poot afbijt, groei ik gewoon een nieuwe. </a:t>
                </a:r>
              </a:p>
            </p:txBody>
          </p:sp>
        </p:grpSp>
        <p:grpSp>
          <p:nvGrpSpPr>
            <p:cNvPr id="16" name="Groep 15">
              <a:extLst>
                <a:ext uri="{FF2B5EF4-FFF2-40B4-BE49-F238E27FC236}">
                  <a16:creationId xmlns:a16="http://schemas.microsoft.com/office/drawing/2014/main" id="{D79A6106-CC58-44E8-A9CD-0BB2E188F3C6}"/>
                </a:ext>
              </a:extLst>
            </p:cNvPr>
            <p:cNvGrpSpPr/>
            <p:nvPr/>
          </p:nvGrpSpPr>
          <p:grpSpPr>
            <a:xfrm>
              <a:off x="118601" y="2800985"/>
              <a:ext cx="6739806" cy="3782102"/>
              <a:chOff x="71824" y="2803358"/>
              <a:chExt cx="6739806" cy="3782102"/>
            </a:xfrm>
          </p:grpSpPr>
          <p:pic>
            <p:nvPicPr>
              <p:cNvPr id="17" name="Afbeelding 16">
                <a:extLst>
                  <a:ext uri="{FF2B5EF4-FFF2-40B4-BE49-F238E27FC236}">
                    <a16:creationId xmlns:a16="http://schemas.microsoft.com/office/drawing/2014/main" id="{416C5648-56D5-429E-87CF-CBD0A48EB066}"/>
                  </a:ext>
                </a:extLst>
              </p:cNvPr>
              <p:cNvPicPr>
                <a:picLocks noChangeAspect="1"/>
              </p:cNvPicPr>
              <p:nvPr/>
            </p:nvPicPr>
            <p:blipFill>
              <a:blip r:embed="rId6"/>
              <a:stretch>
                <a:fillRect/>
              </a:stretch>
            </p:blipFill>
            <p:spPr>
              <a:xfrm>
                <a:off x="1336978" y="2803358"/>
                <a:ext cx="4126813" cy="2464956"/>
              </a:xfrm>
              <a:prstGeom prst="rect">
                <a:avLst/>
              </a:prstGeom>
            </p:spPr>
          </p:pic>
          <p:sp>
            <p:nvSpPr>
              <p:cNvPr id="18" name="Tekstballon: ovaal 17">
                <a:extLst>
                  <a:ext uri="{FF2B5EF4-FFF2-40B4-BE49-F238E27FC236}">
                    <a16:creationId xmlns:a16="http://schemas.microsoft.com/office/drawing/2014/main" id="{37484018-872C-4F86-ABF0-64D70B320420}"/>
                  </a:ext>
                </a:extLst>
              </p:cNvPr>
              <p:cNvSpPr/>
              <p:nvPr/>
            </p:nvSpPr>
            <p:spPr>
              <a:xfrm>
                <a:off x="71824" y="4147038"/>
                <a:ext cx="3210526" cy="2098828"/>
              </a:xfrm>
              <a:prstGeom prst="wedgeEllipseCallout">
                <a:avLst>
                  <a:gd name="adj1" fmla="val 64992"/>
                  <a:gd name="adj2" fmla="val -78648"/>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25000"/>
                  </a:lnSpc>
                  <a:spcBef>
                    <a:spcPts val="0"/>
                  </a:spcBef>
                  <a:spcAft>
                    <a:spcPts val="600"/>
                  </a:spcAft>
                  <a:buClrTx/>
                  <a:buSzTx/>
                  <a:buFontTx/>
                  <a:buNone/>
                  <a:tabLst/>
                  <a:defRPr/>
                </a:pPr>
                <a:r>
                  <a:rPr kumimoji="0" lang="nl-NL" sz="16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Er zijn miljoenen diersoorten op aarde. Wij kennen daar maar een klein deel van. Iedere soort is bijzonder.</a:t>
                </a:r>
              </a:p>
            </p:txBody>
          </p:sp>
          <p:sp>
            <p:nvSpPr>
              <p:cNvPr id="19" name="Tekstballon: ovaal 18">
                <a:extLst>
                  <a:ext uri="{FF2B5EF4-FFF2-40B4-BE49-F238E27FC236}">
                    <a16:creationId xmlns:a16="http://schemas.microsoft.com/office/drawing/2014/main" id="{FD14F2CD-A2CF-4C7B-AEE4-98142385D416}"/>
                  </a:ext>
                </a:extLst>
              </p:cNvPr>
              <p:cNvSpPr/>
              <p:nvPr/>
            </p:nvSpPr>
            <p:spPr>
              <a:xfrm>
                <a:off x="3831909" y="4984687"/>
                <a:ext cx="2979721" cy="1600773"/>
              </a:xfrm>
              <a:prstGeom prst="wedgeEllipseCallout">
                <a:avLst>
                  <a:gd name="adj1" fmla="val -34526"/>
                  <a:gd name="adj2" fmla="val -136365"/>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25000"/>
                  </a:lnSpc>
                  <a:spcBef>
                    <a:spcPts val="0"/>
                  </a:spcBef>
                  <a:spcAft>
                    <a:spcPts val="600"/>
                  </a:spcAft>
                  <a:buClrTx/>
                  <a:buSzTx/>
                  <a:buFontTx/>
                  <a:buNone/>
                  <a:tabLst/>
                  <a:defRPr/>
                </a:pPr>
                <a:r>
                  <a:rPr kumimoji="0" lang="nl-NL" sz="16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Maar als het er zoveel zijn, dan kunnen we er toch wel een paar missen?</a:t>
                </a:r>
              </a:p>
            </p:txBody>
          </p:sp>
        </p:grpSp>
      </p:grpSp>
      <p:sp>
        <p:nvSpPr>
          <p:cNvPr id="6" name="Tijdelijke aanduiding voor dianummer 5">
            <a:extLst>
              <a:ext uri="{FF2B5EF4-FFF2-40B4-BE49-F238E27FC236}">
                <a16:creationId xmlns:a16="http://schemas.microsoft.com/office/drawing/2014/main" id="{20F72291-FD6E-42D7-82C5-159B1C2F74F5}"/>
              </a:ext>
            </a:extLst>
          </p:cNvPr>
          <p:cNvSpPr>
            <a:spLocks noGrp="1"/>
          </p:cNvSpPr>
          <p:nvPr>
            <p:ph type="sldNum" sz="quarter" idx="12"/>
          </p:nvPr>
        </p:nvSpPr>
        <p:spPr/>
        <p:txBody>
          <a:bodyPr/>
          <a:lstStyle/>
          <a:p>
            <a:fld id="{853CF62A-D4DE-4A1E-B507-0FAFDD74F425}" type="slidenum">
              <a:rPr lang="nl-NL" smtClean="0"/>
              <a:t>7</a:t>
            </a:fld>
            <a:endParaRPr lang="nl-NL"/>
          </a:p>
        </p:txBody>
      </p:sp>
    </p:spTree>
    <p:extLst>
      <p:ext uri="{BB962C8B-B14F-4D97-AF65-F5344CB8AC3E}">
        <p14:creationId xmlns:p14="http://schemas.microsoft.com/office/powerpoint/2010/main" val="320734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A584EBE2-40CC-4AEF-B63A-769ED22F20D2}"/>
              </a:ext>
            </a:extLst>
          </p:cNvPr>
          <p:cNvGrpSpPr/>
          <p:nvPr/>
        </p:nvGrpSpPr>
        <p:grpSpPr>
          <a:xfrm>
            <a:off x="5211193" y="3526799"/>
            <a:ext cx="3803140" cy="2673048"/>
            <a:chOff x="5211193" y="3526799"/>
            <a:chExt cx="3803140" cy="2673048"/>
          </a:xfrm>
        </p:grpSpPr>
        <p:pic>
          <p:nvPicPr>
            <p:cNvPr id="25" name="Afbeelding 24" descr="Afbeelding met tekening&#10;&#10;Automatisch gegenereerde beschrijving">
              <a:extLst>
                <a:ext uri="{FF2B5EF4-FFF2-40B4-BE49-F238E27FC236}">
                  <a16:creationId xmlns:a16="http://schemas.microsoft.com/office/drawing/2014/main" id="{E532D975-2159-4EF7-93BF-2FEAE5FD7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40819" y="3658081"/>
              <a:ext cx="1073514" cy="2541766"/>
            </a:xfrm>
            <a:prstGeom prst="rect">
              <a:avLst/>
            </a:prstGeom>
          </p:spPr>
        </p:pic>
        <p:sp>
          <p:nvSpPr>
            <p:cNvPr id="16" name="Tekstballon: ovaal 15">
              <a:extLst>
                <a:ext uri="{FF2B5EF4-FFF2-40B4-BE49-F238E27FC236}">
                  <a16:creationId xmlns:a16="http://schemas.microsoft.com/office/drawing/2014/main" id="{73522CA0-691A-4AF4-972B-F957A233CCD3}"/>
                </a:ext>
              </a:extLst>
            </p:cNvPr>
            <p:cNvSpPr/>
            <p:nvPr/>
          </p:nvSpPr>
          <p:spPr>
            <a:xfrm>
              <a:off x="5211193" y="3526799"/>
              <a:ext cx="2853914" cy="2222651"/>
            </a:xfrm>
            <a:prstGeom prst="wedgeEllipseCallout">
              <a:avLst>
                <a:gd name="adj1" fmla="val 64194"/>
                <a:gd name="adj2" fmla="val -24213"/>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25000"/>
                </a:lnSpc>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Dat zijn allemaal vormen van leven. We kunnen dus beter praten over </a:t>
              </a:r>
              <a:r>
                <a:rPr lang="nl-NL" sz="1600" b="1"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levensvormen</a:t>
              </a: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a:t>
              </a:r>
            </a:p>
          </p:txBody>
        </p:sp>
      </p:grpSp>
      <p:grpSp>
        <p:nvGrpSpPr>
          <p:cNvPr id="2" name="Groep 1">
            <a:extLst>
              <a:ext uri="{FF2B5EF4-FFF2-40B4-BE49-F238E27FC236}">
                <a16:creationId xmlns:a16="http://schemas.microsoft.com/office/drawing/2014/main" id="{FFD2D24C-5935-4CAC-AE5D-21EAB14E0C27}"/>
              </a:ext>
            </a:extLst>
          </p:cNvPr>
          <p:cNvGrpSpPr/>
          <p:nvPr/>
        </p:nvGrpSpPr>
        <p:grpSpPr>
          <a:xfrm flipH="1">
            <a:off x="4887846" y="350531"/>
            <a:ext cx="3418237" cy="3078469"/>
            <a:chOff x="-363874" y="9824"/>
            <a:chExt cx="3418237" cy="3078469"/>
          </a:xfrm>
        </p:grpSpPr>
        <p:pic>
          <p:nvPicPr>
            <p:cNvPr id="12" name="Afbeelding 11" descr="Afbeelding met tekening&#10;&#10;Automatisch gegenereerde beschrijving">
              <a:extLst>
                <a:ext uri="{FF2B5EF4-FFF2-40B4-BE49-F238E27FC236}">
                  <a16:creationId xmlns:a16="http://schemas.microsoft.com/office/drawing/2014/main" id="{746523D6-1D71-4DD8-8F4F-D51028F5A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874" y="295369"/>
              <a:ext cx="1179590" cy="2792924"/>
            </a:xfrm>
            <a:prstGeom prst="rect">
              <a:avLst/>
            </a:prstGeom>
          </p:spPr>
        </p:pic>
        <p:sp>
          <p:nvSpPr>
            <p:cNvPr id="20" name="Tekstballon: ovaal 19">
              <a:extLst>
                <a:ext uri="{FF2B5EF4-FFF2-40B4-BE49-F238E27FC236}">
                  <a16:creationId xmlns:a16="http://schemas.microsoft.com/office/drawing/2014/main" id="{14EC0E44-696D-4976-A4F9-69F1CDFE4476}"/>
                </a:ext>
              </a:extLst>
            </p:cNvPr>
            <p:cNvSpPr/>
            <p:nvPr/>
          </p:nvSpPr>
          <p:spPr>
            <a:xfrm>
              <a:off x="668005" y="9824"/>
              <a:ext cx="2386358" cy="1915212"/>
            </a:xfrm>
            <a:prstGeom prst="wedgeEllipseCallout">
              <a:avLst>
                <a:gd name="adj1" fmla="val -70129"/>
                <a:gd name="adj2" fmla="val -11833"/>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5000"/>
                </a:lnSpc>
                <a:spcAft>
                  <a:spcPts val="600"/>
                </a:spcAft>
              </a:pPr>
              <a:r>
                <a:rPr lang="nl-NL" sz="1600" b="1" dirty="0">
                  <a:latin typeface="Comic Sans MS" panose="030F0702030302020204" pitchFamily="66" charset="0"/>
                  <a:ea typeface="Calibri" panose="020F0502020204030204" pitchFamily="34" charset="0"/>
                  <a:cs typeface="Times New Roman" panose="02020603050405020304" pitchFamily="18" charset="0"/>
                </a:rPr>
                <a:t>Relaties tussen diersoorten</a:t>
              </a:r>
              <a:r>
                <a:rPr lang="nl-NL" sz="1600" dirty="0">
                  <a:latin typeface="Comic Sans MS" panose="030F0702030302020204" pitchFamily="66" charset="0"/>
                  <a:ea typeface="Calibri" panose="020F0502020204030204" pitchFamily="34" charset="0"/>
                  <a:cs typeface="Times New Roman" panose="02020603050405020304" pitchFamily="18" charset="0"/>
                </a:rPr>
                <a:t>? Is dat ook biodiversiteit? </a:t>
              </a:r>
              <a:endParaRPr lang="nl-NL" sz="1600" dirty="0">
                <a:latin typeface="Verdana" panose="020B0604030504040204" pitchFamily="34" charset="0"/>
                <a:ea typeface="Calibri" panose="020F0502020204030204" pitchFamily="34" charset="0"/>
                <a:cs typeface="Times New Roman" panose="02020603050405020304" pitchFamily="18" charset="0"/>
              </a:endParaRPr>
            </a:p>
          </p:txBody>
        </p:sp>
      </p:grpSp>
      <p:grpSp>
        <p:nvGrpSpPr>
          <p:cNvPr id="3" name="Groep 2">
            <a:extLst>
              <a:ext uri="{FF2B5EF4-FFF2-40B4-BE49-F238E27FC236}">
                <a16:creationId xmlns:a16="http://schemas.microsoft.com/office/drawing/2014/main" id="{2C9ABF34-685C-472C-8267-2E79740EB9D7}"/>
              </a:ext>
            </a:extLst>
          </p:cNvPr>
          <p:cNvGrpSpPr/>
          <p:nvPr/>
        </p:nvGrpSpPr>
        <p:grpSpPr>
          <a:xfrm flipH="1">
            <a:off x="538510" y="123668"/>
            <a:ext cx="4142789" cy="3086607"/>
            <a:chOff x="4510593" y="-39357"/>
            <a:chExt cx="4142789" cy="3086607"/>
          </a:xfrm>
        </p:grpSpPr>
        <p:pic>
          <p:nvPicPr>
            <p:cNvPr id="10" name="Afbeelding 9" descr="Afbeelding met tekening&#10;&#10;Automatisch gegenereerde beschrijving">
              <a:extLst>
                <a:ext uri="{FF2B5EF4-FFF2-40B4-BE49-F238E27FC236}">
                  <a16:creationId xmlns:a16="http://schemas.microsoft.com/office/drawing/2014/main" id="{3D58B250-C57C-4D20-A9DF-7932980C11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139264" y="-39357"/>
              <a:ext cx="1514118" cy="3086607"/>
            </a:xfrm>
            <a:prstGeom prst="rect">
              <a:avLst/>
            </a:prstGeom>
          </p:spPr>
        </p:pic>
        <p:sp>
          <p:nvSpPr>
            <p:cNvPr id="9" name="Tekstballon: ovaal 8">
              <a:extLst>
                <a:ext uri="{FF2B5EF4-FFF2-40B4-BE49-F238E27FC236}">
                  <a16:creationId xmlns:a16="http://schemas.microsoft.com/office/drawing/2014/main" id="{8319F0D2-1B3A-4CB9-867F-12FA9203426F}"/>
                </a:ext>
              </a:extLst>
            </p:cNvPr>
            <p:cNvSpPr/>
            <p:nvPr/>
          </p:nvSpPr>
          <p:spPr>
            <a:xfrm>
              <a:off x="4510593" y="432537"/>
              <a:ext cx="3437801" cy="2123578"/>
            </a:xfrm>
            <a:prstGeom prst="wedgeEllipseCallout">
              <a:avLst>
                <a:gd name="adj1" fmla="val 44448"/>
                <a:gd name="adj2" fmla="val -48184"/>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25000"/>
                </a:lnSpc>
                <a:spcAft>
                  <a:spcPts val="600"/>
                </a:spcAft>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Al die verschillende dieren hebben relaties met elkaar. Je kunt er niet eentje weghalen zonder een andere soort te beïnvloeden. </a:t>
              </a:r>
            </a:p>
          </p:txBody>
        </p:sp>
      </p:grpSp>
      <p:grpSp>
        <p:nvGrpSpPr>
          <p:cNvPr id="4" name="Groep 3">
            <a:extLst>
              <a:ext uri="{FF2B5EF4-FFF2-40B4-BE49-F238E27FC236}">
                <a16:creationId xmlns:a16="http://schemas.microsoft.com/office/drawing/2014/main" id="{FE8680E8-160F-431A-9874-2F0F162FA1F2}"/>
              </a:ext>
            </a:extLst>
          </p:cNvPr>
          <p:cNvGrpSpPr/>
          <p:nvPr/>
        </p:nvGrpSpPr>
        <p:grpSpPr>
          <a:xfrm>
            <a:off x="538510" y="3437815"/>
            <a:ext cx="4424106" cy="2982298"/>
            <a:chOff x="1658663" y="2867841"/>
            <a:chExt cx="4424106" cy="2982298"/>
          </a:xfrm>
        </p:grpSpPr>
        <p:pic>
          <p:nvPicPr>
            <p:cNvPr id="13" name="Afbeelding 12">
              <a:extLst>
                <a:ext uri="{FF2B5EF4-FFF2-40B4-BE49-F238E27FC236}">
                  <a16:creationId xmlns:a16="http://schemas.microsoft.com/office/drawing/2014/main" id="{2A4F297B-41DF-4588-9C4B-9A90F4B98E1D}"/>
                </a:ext>
              </a:extLst>
            </p:cNvPr>
            <p:cNvPicPr>
              <a:picLocks noChangeAspect="1"/>
            </p:cNvPicPr>
            <p:nvPr/>
          </p:nvPicPr>
          <p:blipFill>
            <a:blip r:embed="rId6"/>
            <a:stretch>
              <a:fillRect/>
            </a:stretch>
          </p:blipFill>
          <p:spPr>
            <a:xfrm flipH="1">
              <a:off x="1658663" y="3165358"/>
              <a:ext cx="1316069" cy="2684781"/>
            </a:xfrm>
            <a:prstGeom prst="rect">
              <a:avLst/>
            </a:prstGeom>
          </p:spPr>
        </p:pic>
        <p:sp>
          <p:nvSpPr>
            <p:cNvPr id="15" name="Tekstballon: ovaal 14">
              <a:extLst>
                <a:ext uri="{FF2B5EF4-FFF2-40B4-BE49-F238E27FC236}">
                  <a16:creationId xmlns:a16="http://schemas.microsoft.com/office/drawing/2014/main" id="{16980043-197C-4B93-8F7D-46E583538051}"/>
                </a:ext>
              </a:extLst>
            </p:cNvPr>
            <p:cNvSpPr/>
            <p:nvPr/>
          </p:nvSpPr>
          <p:spPr>
            <a:xfrm>
              <a:off x="2710212" y="2867841"/>
              <a:ext cx="3372557" cy="2311636"/>
            </a:xfrm>
            <a:prstGeom prst="wedgeEllipseCallout">
              <a:avLst>
                <a:gd name="adj1" fmla="val -57876"/>
                <a:gd name="adj2" fmla="val -16102"/>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5000"/>
                </a:lnSpc>
                <a:spcAft>
                  <a:spcPts val="600"/>
                </a:spcAft>
                <a:defRPr/>
              </a:pPr>
              <a:r>
                <a:rPr lang="nl-NL" sz="1600" dirty="0">
                  <a:latin typeface="Comic Sans MS" panose="030F0702030302020204" pitchFamily="66" charset="0"/>
                  <a:ea typeface="Calibri" panose="020F0502020204030204" pitchFamily="34" charset="0"/>
                  <a:cs typeface="Times New Roman" panose="02020603050405020304" pitchFamily="18" charset="0"/>
                </a:rPr>
                <a:t>Ja, biodiversiteit bestaat ook uit al die relaties. Trouwens bij biodiversiteit horen ook planten, schimmels, bacteriën… en de mens!</a:t>
              </a:r>
              <a:endPar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endParaRPr>
            </a:p>
          </p:txBody>
        </p:sp>
      </p:grpSp>
      <p:sp>
        <p:nvSpPr>
          <p:cNvPr id="6" name="Tijdelijke aanduiding voor dianummer 5">
            <a:extLst>
              <a:ext uri="{FF2B5EF4-FFF2-40B4-BE49-F238E27FC236}">
                <a16:creationId xmlns:a16="http://schemas.microsoft.com/office/drawing/2014/main" id="{3BF8888F-41C3-4386-A2F3-34B45621CF3F}"/>
              </a:ext>
            </a:extLst>
          </p:cNvPr>
          <p:cNvSpPr>
            <a:spLocks noGrp="1"/>
          </p:cNvSpPr>
          <p:nvPr>
            <p:ph type="sldNum" sz="quarter" idx="12"/>
          </p:nvPr>
        </p:nvSpPr>
        <p:spPr/>
        <p:txBody>
          <a:bodyPr/>
          <a:lstStyle/>
          <a:p>
            <a:fld id="{853CF62A-D4DE-4A1E-B507-0FAFDD74F425}" type="slidenum">
              <a:rPr lang="nl-NL" smtClean="0"/>
              <a:t>8</a:t>
            </a:fld>
            <a:endParaRPr lang="nl-NL"/>
          </a:p>
        </p:txBody>
      </p:sp>
    </p:spTree>
    <p:extLst>
      <p:ext uri="{BB962C8B-B14F-4D97-AF65-F5344CB8AC3E}">
        <p14:creationId xmlns:p14="http://schemas.microsoft.com/office/powerpoint/2010/main" val="29488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CC959393-4E66-411A-9EF9-E4DF6488A2A6}"/>
              </a:ext>
            </a:extLst>
          </p:cNvPr>
          <p:cNvGrpSpPr/>
          <p:nvPr/>
        </p:nvGrpSpPr>
        <p:grpSpPr>
          <a:xfrm>
            <a:off x="4446872" y="207811"/>
            <a:ext cx="4614875" cy="4007973"/>
            <a:chOff x="122780" y="2684049"/>
            <a:chExt cx="4614875" cy="4007973"/>
          </a:xfrm>
        </p:grpSpPr>
        <p:pic>
          <p:nvPicPr>
            <p:cNvPr id="10" name="Afbeelding 9">
              <a:extLst>
                <a:ext uri="{FF2B5EF4-FFF2-40B4-BE49-F238E27FC236}">
                  <a16:creationId xmlns:a16="http://schemas.microsoft.com/office/drawing/2014/main" id="{9442C600-144E-417C-9596-868989E43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80" y="4150256"/>
              <a:ext cx="2074398" cy="2541766"/>
            </a:xfrm>
            <a:prstGeom prst="rect">
              <a:avLst/>
            </a:prstGeom>
          </p:spPr>
        </p:pic>
        <p:sp>
          <p:nvSpPr>
            <p:cNvPr id="19" name="Tekstballon: ovaal 18">
              <a:extLst>
                <a:ext uri="{FF2B5EF4-FFF2-40B4-BE49-F238E27FC236}">
                  <a16:creationId xmlns:a16="http://schemas.microsoft.com/office/drawing/2014/main" id="{D0EAEC5A-FD16-45E4-B436-7E77A9AEB07F}"/>
                </a:ext>
              </a:extLst>
            </p:cNvPr>
            <p:cNvSpPr/>
            <p:nvPr/>
          </p:nvSpPr>
          <p:spPr>
            <a:xfrm>
              <a:off x="1544048" y="2684049"/>
              <a:ext cx="3193607" cy="2354809"/>
            </a:xfrm>
            <a:prstGeom prst="wedgeEllipseCallout">
              <a:avLst>
                <a:gd name="adj1" fmla="val -60988"/>
                <a:gd name="adj2" fmla="val 59135"/>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25000"/>
                </a:lnSpc>
                <a:spcAft>
                  <a:spcPts val="600"/>
                </a:spcAft>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Ik kan gewoon niet zonder bamboe, maar wist je dat bamboe ook niet zonder reuzenpanda’s kan? We hebben een fijne relatie.</a:t>
              </a:r>
            </a:p>
          </p:txBody>
        </p:sp>
      </p:grpSp>
      <p:grpSp>
        <p:nvGrpSpPr>
          <p:cNvPr id="3" name="Groep 2">
            <a:extLst>
              <a:ext uri="{FF2B5EF4-FFF2-40B4-BE49-F238E27FC236}">
                <a16:creationId xmlns:a16="http://schemas.microsoft.com/office/drawing/2014/main" id="{55875E6E-DE3B-4F6C-A79D-16ACB48A3B21}"/>
              </a:ext>
            </a:extLst>
          </p:cNvPr>
          <p:cNvGrpSpPr/>
          <p:nvPr/>
        </p:nvGrpSpPr>
        <p:grpSpPr>
          <a:xfrm flipH="1">
            <a:off x="164595" y="83240"/>
            <a:ext cx="5216787" cy="3345760"/>
            <a:chOff x="3592692" y="1576898"/>
            <a:chExt cx="5216787" cy="3345760"/>
          </a:xfrm>
        </p:grpSpPr>
        <p:pic>
          <p:nvPicPr>
            <p:cNvPr id="25" name="Afbeelding 24" descr="Afbeelding met tekening&#10;&#10;Automatisch gegenereerde beschrijving">
              <a:extLst>
                <a:ext uri="{FF2B5EF4-FFF2-40B4-BE49-F238E27FC236}">
                  <a16:creationId xmlns:a16="http://schemas.microsoft.com/office/drawing/2014/main" id="{E532D975-2159-4EF7-93BF-2FEAE5FD7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42424" y="2159414"/>
              <a:ext cx="1167055" cy="2763244"/>
            </a:xfrm>
            <a:prstGeom prst="rect">
              <a:avLst/>
            </a:prstGeom>
          </p:spPr>
        </p:pic>
        <p:sp>
          <p:nvSpPr>
            <p:cNvPr id="16" name="Tekstballon: ovaal 15">
              <a:extLst>
                <a:ext uri="{FF2B5EF4-FFF2-40B4-BE49-F238E27FC236}">
                  <a16:creationId xmlns:a16="http://schemas.microsoft.com/office/drawing/2014/main" id="{73522CA0-691A-4AF4-972B-F957A233CCD3}"/>
                </a:ext>
              </a:extLst>
            </p:cNvPr>
            <p:cNvSpPr/>
            <p:nvPr/>
          </p:nvSpPr>
          <p:spPr>
            <a:xfrm>
              <a:off x="3592692" y="1576898"/>
              <a:ext cx="4134962" cy="2354809"/>
            </a:xfrm>
            <a:prstGeom prst="wedgeEllipseCallout">
              <a:avLst>
                <a:gd name="adj1" fmla="val 63200"/>
                <a:gd name="adj2" fmla="val -4749"/>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25000"/>
                </a:lnSpc>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Levensvormen hebben elkaar nodig om te overleven. Zo zijn ze met elkaar verbonden</a:t>
              </a:r>
              <a:r>
                <a:rPr lang="nl-NL" sz="1600" b="1"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 Relaties tussen levensvormen zijn belangrijk voor biodiversiteit.</a:t>
              </a:r>
            </a:p>
          </p:txBody>
        </p:sp>
      </p:grpSp>
      <p:grpSp>
        <p:nvGrpSpPr>
          <p:cNvPr id="4" name="Groep 3">
            <a:extLst>
              <a:ext uri="{FF2B5EF4-FFF2-40B4-BE49-F238E27FC236}">
                <a16:creationId xmlns:a16="http://schemas.microsoft.com/office/drawing/2014/main" id="{47999C54-9CAB-48DC-9EC4-834DACE1F9C9}"/>
              </a:ext>
            </a:extLst>
          </p:cNvPr>
          <p:cNvGrpSpPr/>
          <p:nvPr/>
        </p:nvGrpSpPr>
        <p:grpSpPr>
          <a:xfrm>
            <a:off x="82253" y="4282921"/>
            <a:ext cx="6444191" cy="2451216"/>
            <a:chOff x="1498319" y="901946"/>
            <a:chExt cx="6444191" cy="2451216"/>
          </a:xfrm>
        </p:grpSpPr>
        <p:pic>
          <p:nvPicPr>
            <p:cNvPr id="18" name="Afbeelding 17">
              <a:extLst>
                <a:ext uri="{FF2B5EF4-FFF2-40B4-BE49-F238E27FC236}">
                  <a16:creationId xmlns:a16="http://schemas.microsoft.com/office/drawing/2014/main" id="{56E3882D-A460-4282-8CC0-AA1AE97332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8319" y="1315717"/>
              <a:ext cx="3300031" cy="2030788"/>
            </a:xfrm>
            <a:prstGeom prst="rect">
              <a:avLst/>
            </a:prstGeom>
          </p:spPr>
        </p:pic>
        <p:sp>
          <p:nvSpPr>
            <p:cNvPr id="15" name="Tekstballon: ovaal 14">
              <a:extLst>
                <a:ext uri="{FF2B5EF4-FFF2-40B4-BE49-F238E27FC236}">
                  <a16:creationId xmlns:a16="http://schemas.microsoft.com/office/drawing/2014/main" id="{E3E65A8A-4658-45CF-9897-A5F97764B36A}"/>
                </a:ext>
              </a:extLst>
            </p:cNvPr>
            <p:cNvSpPr/>
            <p:nvPr/>
          </p:nvSpPr>
          <p:spPr>
            <a:xfrm rot="10800000" flipH="1" flipV="1">
              <a:off x="4642479" y="901946"/>
              <a:ext cx="3300031" cy="2451216"/>
            </a:xfrm>
            <a:prstGeom prst="wedgeEllipseCallout">
              <a:avLst>
                <a:gd name="adj1" fmla="val -59389"/>
                <a:gd name="adj2" fmla="val -11312"/>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25000"/>
                </a:lnSpc>
                <a:spcAft>
                  <a:spcPts val="600"/>
                </a:spcAft>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Kokoskrabben willen een relatie met ons. Maar wij willen dat niet, want ze eten onze eieren en jongen op. Goed voor hen, maar slecht voor ons.</a:t>
              </a:r>
            </a:p>
          </p:txBody>
        </p:sp>
      </p:grpSp>
      <p:grpSp>
        <p:nvGrpSpPr>
          <p:cNvPr id="5" name="Groep 4">
            <a:extLst>
              <a:ext uri="{FF2B5EF4-FFF2-40B4-BE49-F238E27FC236}">
                <a16:creationId xmlns:a16="http://schemas.microsoft.com/office/drawing/2014/main" id="{3EFBD83A-60BB-4410-A312-2AB5790A586B}"/>
              </a:ext>
            </a:extLst>
          </p:cNvPr>
          <p:cNvGrpSpPr/>
          <p:nvPr/>
        </p:nvGrpSpPr>
        <p:grpSpPr>
          <a:xfrm flipH="1">
            <a:off x="5941017" y="2874227"/>
            <a:ext cx="3166783" cy="3072958"/>
            <a:chOff x="13759" y="-712469"/>
            <a:chExt cx="3166783" cy="3072958"/>
          </a:xfrm>
        </p:grpSpPr>
        <p:pic>
          <p:nvPicPr>
            <p:cNvPr id="12" name="Afbeelding 11" descr="Afbeelding met tekening&#10;&#10;Automatisch gegenereerde beschrijving">
              <a:extLst>
                <a:ext uri="{FF2B5EF4-FFF2-40B4-BE49-F238E27FC236}">
                  <a16:creationId xmlns:a16="http://schemas.microsoft.com/office/drawing/2014/main" id="{746523D6-1D71-4DD8-8F4F-D51028F5A3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59" y="-712469"/>
              <a:ext cx="1297862" cy="3072958"/>
            </a:xfrm>
            <a:prstGeom prst="rect">
              <a:avLst/>
            </a:prstGeom>
          </p:spPr>
        </p:pic>
        <p:sp>
          <p:nvSpPr>
            <p:cNvPr id="20" name="Tekstballon: ovaal 19">
              <a:extLst>
                <a:ext uri="{FF2B5EF4-FFF2-40B4-BE49-F238E27FC236}">
                  <a16:creationId xmlns:a16="http://schemas.microsoft.com/office/drawing/2014/main" id="{14EC0E44-696D-4976-A4F9-69F1CDFE4476}"/>
                </a:ext>
              </a:extLst>
            </p:cNvPr>
            <p:cNvSpPr/>
            <p:nvPr/>
          </p:nvSpPr>
          <p:spPr>
            <a:xfrm>
              <a:off x="714406" y="268669"/>
              <a:ext cx="2466136" cy="1682653"/>
            </a:xfrm>
            <a:prstGeom prst="wedgeEllipseCallout">
              <a:avLst>
                <a:gd name="adj1" fmla="val -50391"/>
                <a:gd name="adj2" fmla="val -79532"/>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5000"/>
                </a:lnSpc>
                <a:spcAft>
                  <a:spcPts val="600"/>
                </a:spcAft>
              </a:pPr>
              <a:r>
                <a:rPr lang="nl-NL" sz="1600" b="1" dirty="0">
                  <a:latin typeface="Comic Sans MS" panose="030F0702030302020204" pitchFamily="66" charset="0"/>
                  <a:ea typeface="Calibri" panose="020F0502020204030204" pitchFamily="34" charset="0"/>
                  <a:cs typeface="Times New Roman" panose="02020603050405020304" pitchFamily="18" charset="0"/>
                </a:rPr>
                <a:t>Dus biodiversiteit bestaat ook uit relaties tussen levensvormen!</a:t>
              </a:r>
              <a:r>
                <a:rPr lang="nl-NL" sz="1600" dirty="0">
                  <a:latin typeface="Comic Sans MS" panose="030F0702030302020204" pitchFamily="66" charset="0"/>
                  <a:ea typeface="Calibri" panose="020F0502020204030204" pitchFamily="34" charset="0"/>
                  <a:cs typeface="Times New Roman" panose="02020603050405020304" pitchFamily="18" charset="0"/>
                </a:rPr>
                <a:t> </a:t>
              </a:r>
              <a:endParaRPr lang="nl-NL" sz="1600" dirty="0">
                <a:latin typeface="Verdana" panose="020B0604030504040204" pitchFamily="34" charset="0"/>
                <a:ea typeface="Calibri" panose="020F0502020204030204" pitchFamily="34" charset="0"/>
                <a:cs typeface="Times New Roman" panose="02020603050405020304" pitchFamily="18" charset="0"/>
              </a:endParaRPr>
            </a:p>
          </p:txBody>
        </p:sp>
      </p:grpSp>
      <p:sp>
        <p:nvSpPr>
          <p:cNvPr id="6" name="Tijdelijke aanduiding voor dianummer 5">
            <a:extLst>
              <a:ext uri="{FF2B5EF4-FFF2-40B4-BE49-F238E27FC236}">
                <a16:creationId xmlns:a16="http://schemas.microsoft.com/office/drawing/2014/main" id="{EB487986-ECA8-48CA-BE50-399D98EBFEBA}"/>
              </a:ext>
            </a:extLst>
          </p:cNvPr>
          <p:cNvSpPr>
            <a:spLocks noGrp="1"/>
          </p:cNvSpPr>
          <p:nvPr>
            <p:ph type="sldNum" sz="quarter" idx="12"/>
          </p:nvPr>
        </p:nvSpPr>
        <p:spPr/>
        <p:txBody>
          <a:bodyPr/>
          <a:lstStyle/>
          <a:p>
            <a:fld id="{853CF62A-D4DE-4A1E-B507-0FAFDD74F425}" type="slidenum">
              <a:rPr lang="nl-NL" smtClean="0"/>
              <a:t>9</a:t>
            </a:fld>
            <a:endParaRPr lang="nl-NL"/>
          </a:p>
        </p:txBody>
      </p:sp>
    </p:spTree>
    <p:extLst>
      <p:ext uri="{BB962C8B-B14F-4D97-AF65-F5344CB8AC3E}">
        <p14:creationId xmlns:p14="http://schemas.microsoft.com/office/powerpoint/2010/main" val="246318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1213</Words>
  <Application>Microsoft Office PowerPoint</Application>
  <PresentationFormat>Diavoorstelling (4:3)</PresentationFormat>
  <Paragraphs>122</Paragraphs>
  <Slides>13</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Calibri Light</vt:lpstr>
      <vt:lpstr>Comic Sans MS</vt:lpstr>
      <vt:lpstr>Verdana</vt:lpstr>
      <vt:lpstr>Kantoorthema</vt:lpstr>
      <vt:lpstr>PowerPoint-presentatie</vt:lpstr>
      <vt:lpstr>Woordwolk </vt:lpstr>
      <vt:lpstr>Dieren demonstreren voor biodiversiteit</vt:lpstr>
      <vt:lpstr>PowerPoint-presentatie</vt:lpstr>
      <vt:lpstr>Informatiecartoons: De ④ aspecten van biodiversiteit </vt:lpstr>
      <vt:lpstr>PowerPoint-presentatie</vt:lpstr>
      <vt:lpstr>PowerPoint-presentatie</vt:lpstr>
      <vt:lpstr>PowerPoint-presentatie</vt:lpstr>
      <vt:lpstr>PowerPoint-presentatie</vt:lpstr>
      <vt:lpstr>PowerPoint-presentatie</vt:lpstr>
      <vt:lpstr>PowerPoint-presentatie</vt:lpstr>
      <vt:lpstr>De ⑧ dieren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Tauritz, Rebekah</dc:creator>
  <cp:lastModifiedBy>Tauritz, Rebekah</cp:lastModifiedBy>
  <cp:revision>203</cp:revision>
  <dcterms:created xsi:type="dcterms:W3CDTF">2021-03-05T19:47:51Z</dcterms:created>
  <dcterms:modified xsi:type="dcterms:W3CDTF">2022-07-01T14:49:30Z</dcterms:modified>
</cp:coreProperties>
</file>